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61"/>
  </p:notesMasterIdLst>
  <p:sldIdLst>
    <p:sldId id="31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303" r:id="rId16"/>
    <p:sldId id="268" r:id="rId17"/>
    <p:sldId id="304" r:id="rId18"/>
    <p:sldId id="305" r:id="rId19"/>
    <p:sldId id="269" r:id="rId20"/>
    <p:sldId id="270" r:id="rId21"/>
    <p:sldId id="307" r:id="rId22"/>
    <p:sldId id="308" r:id="rId23"/>
    <p:sldId id="309" r:id="rId24"/>
    <p:sldId id="306" r:id="rId25"/>
    <p:sldId id="289" r:id="rId26"/>
    <p:sldId id="290" r:id="rId27"/>
    <p:sldId id="291" r:id="rId28"/>
    <p:sldId id="292" r:id="rId29"/>
    <p:sldId id="310" r:id="rId30"/>
    <p:sldId id="271" r:id="rId31"/>
    <p:sldId id="293" r:id="rId32"/>
    <p:sldId id="294" r:id="rId33"/>
    <p:sldId id="295" r:id="rId34"/>
    <p:sldId id="311" r:id="rId35"/>
    <p:sldId id="272" r:id="rId36"/>
    <p:sldId id="296" r:id="rId37"/>
    <p:sldId id="312" r:id="rId38"/>
    <p:sldId id="313" r:id="rId39"/>
    <p:sldId id="314" r:id="rId40"/>
    <p:sldId id="273" r:id="rId41"/>
    <p:sldId id="297" r:id="rId42"/>
    <p:sldId id="298" r:id="rId43"/>
    <p:sldId id="274" r:id="rId44"/>
    <p:sldId id="299" r:id="rId45"/>
    <p:sldId id="300" r:id="rId46"/>
    <p:sldId id="301" r:id="rId47"/>
    <p:sldId id="275" r:id="rId48"/>
    <p:sldId id="302" r:id="rId49"/>
    <p:sldId id="276" r:id="rId50"/>
    <p:sldId id="277" r:id="rId51"/>
    <p:sldId id="315" r:id="rId52"/>
    <p:sldId id="316" r:id="rId53"/>
    <p:sldId id="278" r:id="rId54"/>
    <p:sldId id="279" r:id="rId55"/>
    <p:sldId id="280" r:id="rId56"/>
    <p:sldId id="281" r:id="rId57"/>
    <p:sldId id="284" r:id="rId58"/>
    <p:sldId id="285" r:id="rId59"/>
    <p:sldId id="286" r:id="rId60"/>
  </p:sldIdLst>
  <p:sldSz cx="24384000" cy="13716000"/>
  <p:notesSz cx="7315200" cy="96012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03" y="6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u, Tianhai (zuti)" userId="ed53172e-a19f-46b4-9500-c0388dd9604a" providerId="ADAL" clId="{0CD6A383-9C84-4597-84B7-99FA0E7BE56A}"/>
    <pc:docChg chg="custSel modSld">
      <pc:chgData name="Zu, Tianhai (zuti)" userId="ed53172e-a19f-46b4-9500-c0388dd9604a" providerId="ADAL" clId="{0CD6A383-9C84-4597-84B7-99FA0E7BE56A}" dt="2020-10-18T15:25:12.973" v="58" actId="20577"/>
      <pc:docMkLst>
        <pc:docMk/>
      </pc:docMkLst>
      <pc:sldChg chg="modSp mod">
        <pc:chgData name="Zu, Tianhai (zuti)" userId="ed53172e-a19f-46b4-9500-c0388dd9604a" providerId="ADAL" clId="{0CD6A383-9C84-4597-84B7-99FA0E7BE56A}" dt="2020-10-18T15:25:00.751" v="48" actId="20577"/>
        <pc:sldMkLst>
          <pc:docMk/>
          <pc:sldMk cId="0" sldId="276"/>
        </pc:sldMkLst>
        <pc:spChg chg="mod">
          <ac:chgData name="Zu, Tianhai (zuti)" userId="ed53172e-a19f-46b4-9500-c0388dd9604a" providerId="ADAL" clId="{0CD6A383-9C84-4597-84B7-99FA0E7BE56A}" dt="2020-10-18T15:25:00.751" v="48" actId="20577"/>
          <ac:spMkLst>
            <pc:docMk/>
            <pc:sldMk cId="0" sldId="276"/>
            <ac:spMk id="207" creationId="{00000000-0000-0000-0000-000000000000}"/>
          </ac:spMkLst>
        </pc:spChg>
      </pc:sldChg>
      <pc:sldChg chg="modSp mod">
        <pc:chgData name="Zu, Tianhai (zuti)" userId="ed53172e-a19f-46b4-9500-c0388dd9604a" providerId="ADAL" clId="{0CD6A383-9C84-4597-84B7-99FA0E7BE56A}" dt="2020-10-18T15:25:12.973" v="58" actId="20577"/>
        <pc:sldMkLst>
          <pc:docMk/>
          <pc:sldMk cId="0" sldId="277"/>
        </pc:sldMkLst>
        <pc:spChg chg="mod">
          <ac:chgData name="Zu, Tianhai (zuti)" userId="ed53172e-a19f-46b4-9500-c0388dd9604a" providerId="ADAL" clId="{0CD6A383-9C84-4597-84B7-99FA0E7BE56A}" dt="2020-10-18T15:25:12.973" v="58" actId="20577"/>
          <ac:spMkLst>
            <pc:docMk/>
            <pc:sldMk cId="0" sldId="277"/>
            <ac:spMk id="211" creationId="{00000000-0000-0000-0000-000000000000}"/>
          </ac:spMkLst>
        </pc:spChg>
      </pc:sldChg>
      <pc:sldChg chg="modSp mod">
        <pc:chgData name="Zu, Tianhai (zuti)" userId="ed53172e-a19f-46b4-9500-c0388dd9604a" providerId="ADAL" clId="{0CD6A383-9C84-4597-84B7-99FA0E7BE56A}" dt="2020-10-18T15:23:36.882" v="38" actId="20577"/>
        <pc:sldMkLst>
          <pc:docMk/>
          <pc:sldMk cId="3880742780" sldId="317"/>
        </pc:sldMkLst>
        <pc:spChg chg="mod">
          <ac:chgData name="Zu, Tianhai (zuti)" userId="ed53172e-a19f-46b4-9500-c0388dd9604a" providerId="ADAL" clId="{0CD6A383-9C84-4597-84B7-99FA0E7BE56A}" dt="2020-10-18T15:23:36.882" v="38" actId="20577"/>
          <ac:spMkLst>
            <pc:docMk/>
            <pc:sldMk cId="3880742780" sldId="317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</p:spPr>
        <p:txBody>
          <a:bodyPr lIns="96661" tIns="48331" rIns="96661" bIns="48331"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lIns="96661" tIns="48331" rIns="96661" bIns="48331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835793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76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593835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728859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985607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 dirty="0"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7290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0507590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512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  <a:lvl2pPr>
              <a:defRPr>
                <a:latin typeface="Lato Light" panose="020F0302020204030203" pitchFamily="34" charset="0"/>
              </a:defRPr>
            </a:lvl2pPr>
            <a:lvl3pPr>
              <a:defRPr>
                <a:latin typeface="Lato Light" panose="020F0302020204030203" pitchFamily="34" charset="0"/>
              </a:defRPr>
            </a:lvl3pPr>
            <a:lvl4pPr>
              <a:defRPr>
                <a:latin typeface="Lato Light" panose="020F0302020204030203" pitchFamily="34" charset="0"/>
              </a:defRPr>
            </a:lvl4pPr>
            <a:lvl5pPr>
              <a:defRPr>
                <a:latin typeface="Lato Light" panose="020F0302020204030203" pitchFamily="34" charset="0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8813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832072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 dirty="0"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404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68736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Lato Light" panose="020F0302020204030203" pitchFamily="34" charset="0"/>
              </a:defRPr>
            </a:lvl1pPr>
          </a:lstStyle>
          <a:p>
            <a:r>
              <a:rPr dirty="0"/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74900" y="5866845"/>
            <a:ext cx="19621500" cy="90281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rPr dirty="0"/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8317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 dirty="0"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546163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373771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012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stat-computing.org/dataexpo/2006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6:00PM – 7:30PM: Working in a Reproducible Environment: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/>
              <a:t>R Projects, R Markdown, R Notebooks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/>
              <a:t>Creating and editing R Markdown files</a:t>
            </a:r>
          </a:p>
          <a:p>
            <a:pPr marL="1473200" lvl="2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7:45PM – 9:00PM: Importing Data with Base R and the </a:t>
            </a:r>
            <a:r>
              <a:rPr lang="en-US" dirty="0" err="1"/>
              <a:t>Tidyverse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9:00PM – 9:50PM: Coding Exercises (importing data to begin your midterm project)</a:t>
            </a:r>
          </a:p>
        </p:txBody>
      </p:sp>
    </p:spTree>
    <p:extLst>
      <p:ext uri="{BB962C8B-B14F-4D97-AF65-F5344CB8AC3E}">
        <p14:creationId xmlns:p14="http://schemas.microsoft.com/office/powerpoint/2010/main" val="388074278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When a project is opened:…"/>
          <p:cNvSpPr txBox="1">
            <a:spLocks noGrp="1"/>
          </p:cNvSpPr>
          <p:nvPr>
            <p:ph type="body" idx="1"/>
          </p:nvPr>
        </p:nvSpPr>
        <p:spPr>
          <a:xfrm>
            <a:off x="660400" y="3835400"/>
            <a:ext cx="23063200" cy="8140378"/>
          </a:xfrm>
          <a:prstGeom prst="rect">
            <a:avLst/>
          </a:prstGeom>
        </p:spPr>
        <p:txBody>
          <a:bodyPr anchor="t"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65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When a project is opened:</a:t>
            </a:r>
          </a:p>
          <a:p>
            <a:pPr marL="966787" lvl="1" indent="-230187" defTabSz="457200">
              <a:lnSpc>
                <a:spcPct val="100000"/>
              </a:lnSpc>
              <a:spcBef>
                <a:spcPts val="1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45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  A new R session is started</a:t>
            </a:r>
          </a:p>
          <a:p>
            <a:pPr marL="966787" lvl="1" indent="-230187" defTabSz="457200">
              <a:lnSpc>
                <a:spcPct val="100000"/>
              </a:lnSpc>
              <a:spcBef>
                <a:spcPts val="1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45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  The .</a:t>
            </a:r>
            <a:r>
              <a:rPr dirty="0" err="1">
                <a:latin typeface="Lato Light" panose="020F0302020204030203" pitchFamily="34" charset="0"/>
              </a:rPr>
              <a:t>Rprofile</a:t>
            </a:r>
            <a:r>
              <a:rPr dirty="0">
                <a:latin typeface="Lato Light" panose="020F0302020204030203" pitchFamily="34" charset="0"/>
              </a:rPr>
              <a:t> file in the project's main directory is sourced</a:t>
            </a:r>
          </a:p>
          <a:p>
            <a:pPr marL="966787" lvl="1" indent="-230187" defTabSz="457200">
              <a:lnSpc>
                <a:spcPct val="100000"/>
              </a:lnSpc>
              <a:spcBef>
                <a:spcPts val="1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45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  </a:t>
            </a:r>
            <a:r>
              <a:rPr strike="sngStrike" dirty="0">
                <a:latin typeface="Lato Light" panose="020F0302020204030203" pitchFamily="34" charset="0"/>
              </a:rPr>
              <a:t>The .</a:t>
            </a:r>
            <a:r>
              <a:rPr strike="sngStrike" dirty="0" err="1">
                <a:latin typeface="Lato Light" panose="020F0302020204030203" pitchFamily="34" charset="0"/>
              </a:rPr>
              <a:t>RData</a:t>
            </a:r>
            <a:r>
              <a:rPr strike="sngStrike" dirty="0">
                <a:latin typeface="Lato Light" panose="020F0302020204030203" pitchFamily="34" charset="0"/>
              </a:rPr>
              <a:t> file in the project's main directory is loaded</a:t>
            </a:r>
          </a:p>
          <a:p>
            <a:pPr marL="966787" lvl="1" indent="-230187" defTabSz="457200">
              <a:lnSpc>
                <a:spcPct val="100000"/>
              </a:lnSpc>
              <a:spcBef>
                <a:spcPts val="1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45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  The .</a:t>
            </a:r>
            <a:r>
              <a:rPr dirty="0" err="1">
                <a:latin typeface="Lato Light" panose="020F0302020204030203" pitchFamily="34" charset="0"/>
              </a:rPr>
              <a:t>Rhistory</a:t>
            </a:r>
            <a:r>
              <a:rPr dirty="0">
                <a:latin typeface="Lato Light" panose="020F0302020204030203" pitchFamily="34" charset="0"/>
              </a:rPr>
              <a:t> file in the project's main director</a:t>
            </a:r>
            <a:r>
              <a:rPr lang="en-US" dirty="0">
                <a:latin typeface="Lato Light" panose="020F0302020204030203" pitchFamily="34" charset="0"/>
              </a:rPr>
              <a:t>y</a:t>
            </a:r>
            <a:r>
              <a:rPr dirty="0">
                <a:latin typeface="Lato Light" panose="020F0302020204030203" pitchFamily="34" charset="0"/>
              </a:rPr>
              <a:t> is loaded</a:t>
            </a:r>
          </a:p>
          <a:p>
            <a:pPr marL="966787" lvl="1" indent="-230187" defTabSz="457200">
              <a:lnSpc>
                <a:spcPct val="100000"/>
              </a:lnSpc>
              <a:spcBef>
                <a:spcPts val="1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45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  The current working directory is set to the project directory</a:t>
            </a:r>
          </a:p>
          <a:p>
            <a:pPr marL="966787" lvl="1" indent="-230187" defTabSz="457200">
              <a:lnSpc>
                <a:spcPct val="100000"/>
              </a:lnSpc>
              <a:spcBef>
                <a:spcPts val="1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45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  Previously edited source docs are restored to the editor tab</a:t>
            </a:r>
          </a:p>
          <a:p>
            <a:pPr marL="966787" lvl="1" indent="-230187" defTabSz="457200">
              <a:lnSpc>
                <a:spcPct val="100000"/>
              </a:lnSpc>
              <a:spcBef>
                <a:spcPts val="1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45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  Other </a:t>
            </a:r>
            <a:r>
              <a:rPr dirty="0" err="1">
                <a:latin typeface="Lato Light" panose="020F0302020204030203" pitchFamily="34" charset="0"/>
              </a:rPr>
              <a:t>RStudio</a:t>
            </a:r>
            <a:r>
              <a:rPr dirty="0">
                <a:latin typeface="Lato Light" panose="020F0302020204030203" pitchFamily="34" charset="0"/>
              </a:rPr>
              <a:t> settings (active tabs, splitter positions, </a:t>
            </a:r>
            <a:r>
              <a:rPr dirty="0" err="1">
                <a:latin typeface="Lato Light" panose="020F0302020204030203" pitchFamily="34" charset="0"/>
              </a:rPr>
              <a:t>etc</a:t>
            </a:r>
            <a:r>
              <a:rPr dirty="0">
                <a:latin typeface="Lato Light" panose="020F0302020204030203" pitchFamily="34" charset="0"/>
              </a:rPr>
              <a:t>) are restored</a:t>
            </a:r>
          </a:p>
        </p:txBody>
      </p:sp>
      <p:sp>
        <p:nvSpPr>
          <p:cNvPr id="161" name="so what’s different?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Lato Light" panose="020F0302020204030203" pitchFamily="34" charset="0"/>
              </a:rPr>
              <a:t>so what’s different?</a:t>
            </a:r>
          </a:p>
        </p:txBody>
      </p:sp>
      <p:sp>
        <p:nvSpPr>
          <p:cNvPr id="162" name="We can also work with multiple projects at one time"/>
          <p:cNvSpPr txBox="1"/>
          <p:nvPr/>
        </p:nvSpPr>
        <p:spPr>
          <a:xfrm>
            <a:off x="659196" y="11703640"/>
            <a:ext cx="23065610" cy="1413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defTabSz="457200">
              <a:lnSpc>
                <a:spcPct val="110000"/>
              </a:lnSpc>
              <a:spcBef>
                <a:spcPts val="800"/>
              </a:spcBef>
              <a:tabLst>
                <a:tab pos="139700" algn="l"/>
                <a:tab pos="457200" algn="l"/>
              </a:tabLst>
              <a:defRPr sz="85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Lato" panose="020F0502020204030203" pitchFamily="34" charset="0"/>
              </a:rPr>
              <a:t>We can also work with multiple projects at one time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ools ≫ Project Options"/>
          <p:cNvSpPr txBox="1">
            <a:spLocks noGrp="1"/>
          </p:cNvSpPr>
          <p:nvPr>
            <p:ph type="body" sz="quarter" idx="1"/>
          </p:nvPr>
        </p:nvSpPr>
        <p:spPr>
          <a:xfrm>
            <a:off x="660400" y="3835400"/>
            <a:ext cx="23063200" cy="1894710"/>
          </a:xfrm>
          <a:prstGeom prst="rect">
            <a:avLst/>
          </a:prstGeom>
        </p:spPr>
        <p:txBody>
          <a:bodyPr anchor="t"/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6500">
                <a:solidFill>
                  <a:srgbClr val="5A5F5E"/>
                </a:solidFill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Tools ≫ Project Options</a:t>
            </a:r>
          </a:p>
        </p:txBody>
      </p:sp>
      <p:sp>
        <p:nvSpPr>
          <p:cNvPr id="165" name="Set project options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Set project options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574" y="5307807"/>
            <a:ext cx="8806852" cy="8020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 Markdown"/>
          <p:cNvSpPr txBox="1">
            <a:spLocks noGrp="1"/>
          </p:cNvSpPr>
          <p:nvPr>
            <p:ph type="title"/>
          </p:nvPr>
        </p:nvSpPr>
        <p:spPr>
          <a:xfrm>
            <a:off x="666750" y="6335431"/>
            <a:ext cx="23050500" cy="4559301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R Markdown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1696541" y="-810590"/>
            <a:ext cx="12829808" cy="14968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using r markdow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What is Markdown?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72" name="R Markdown allows you to turn your analyses into high quality documents, reports, presentations, and dashboard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 anchor="t">
            <a:normAutofit fontScale="85000" lnSpcReduction="20000"/>
          </a:bodyPr>
          <a:lstStyle/>
          <a:p>
            <a:pPr defTabSz="457200">
              <a:spcBef>
                <a:spcPts val="0"/>
              </a:spcBef>
              <a:buSzTx/>
              <a:tabLst>
                <a:tab pos="139700" algn="l"/>
                <a:tab pos="457200" algn="l"/>
              </a:tabLst>
              <a:defRPr sz="6500" i="1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" panose="020F0502020204030203" pitchFamily="34" charset="0"/>
              </a:rPr>
              <a:t>A markup language used to format plain text</a:t>
            </a:r>
          </a:p>
          <a:p>
            <a:pPr marL="0" indent="0" defTabSz="457200">
              <a:spcBef>
                <a:spcPts val="0"/>
              </a:spcBef>
              <a:buSzTx/>
              <a:buNone/>
              <a:tabLst>
                <a:tab pos="139700" algn="l"/>
                <a:tab pos="457200" algn="l"/>
              </a:tabLst>
              <a:defRPr sz="6500" i="1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lang="en-US" dirty="0">
              <a:latin typeface="Lato" panose="020F0502020204030203" pitchFamily="34" charset="0"/>
            </a:endParaRPr>
          </a:p>
          <a:p>
            <a:pPr defTabSz="457200">
              <a:spcBef>
                <a:spcPts val="0"/>
              </a:spcBef>
              <a:buSzTx/>
              <a:tabLst>
                <a:tab pos="139700" algn="l"/>
                <a:tab pos="457200" algn="l"/>
              </a:tabLst>
              <a:defRPr sz="6500" i="1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" panose="020F0502020204030203" pitchFamily="34" charset="0"/>
              </a:rPr>
              <a:t>Used by</a:t>
            </a:r>
            <a:endParaRPr dirty="0">
              <a:latin typeface="Lato" panose="020F0502020204030203" pitchFamily="34" charset="0"/>
            </a:endParaRPr>
          </a:p>
          <a:p>
            <a:pPr marL="2221309" lvl="2" indent="-748109" defTabSz="457200">
              <a:lnSpc>
                <a:spcPct val="100000"/>
              </a:lnSpc>
              <a:spcBef>
                <a:spcPts val="2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6500" i="1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" panose="020F0502020204030203" pitchFamily="34" charset="0"/>
              </a:rPr>
              <a:t>Facebook chat</a:t>
            </a:r>
          </a:p>
          <a:p>
            <a:pPr marL="2221309" lvl="2" indent="-748109" defTabSz="457200">
              <a:lnSpc>
                <a:spcPct val="100000"/>
              </a:lnSpc>
              <a:spcBef>
                <a:spcPts val="2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6500" i="1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" panose="020F0502020204030203" pitchFamily="34" charset="0"/>
              </a:rPr>
              <a:t>Reddit</a:t>
            </a:r>
          </a:p>
          <a:p>
            <a:pPr marL="2221309" lvl="2" indent="-748109" defTabSz="457200">
              <a:lnSpc>
                <a:spcPct val="100000"/>
              </a:lnSpc>
              <a:spcBef>
                <a:spcPts val="2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6500" i="1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" panose="020F0502020204030203" pitchFamily="34" charset="0"/>
              </a:rPr>
              <a:t>Skype</a:t>
            </a:r>
            <a:endParaRPr dirty="0">
              <a:latin typeface="Lato" panose="020F0502020204030203" pitchFamily="34" charset="0"/>
            </a:endParaRPr>
          </a:p>
          <a:p>
            <a:pPr marL="2221309" lvl="2" indent="-748109" defTabSz="457200">
              <a:lnSpc>
                <a:spcPct val="100000"/>
              </a:lnSpc>
              <a:spcBef>
                <a:spcPts val="2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6500" i="1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" panose="020F0502020204030203" pitchFamily="34" charset="0"/>
              </a:rPr>
              <a:t>R</a:t>
            </a:r>
          </a:p>
          <a:p>
            <a:pPr marL="2221309" lvl="2" indent="-748109" defTabSz="457200">
              <a:lnSpc>
                <a:spcPct val="100000"/>
              </a:lnSpc>
              <a:spcBef>
                <a:spcPts val="2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6500" i="1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" panose="020F0502020204030203" pitchFamily="34" charset="0"/>
              </a:rPr>
              <a:t>Python</a:t>
            </a:r>
          </a:p>
          <a:p>
            <a:pPr marL="2221309" lvl="2" indent="-748109" defTabSz="457200">
              <a:lnSpc>
                <a:spcPct val="100000"/>
              </a:lnSpc>
              <a:spcBef>
                <a:spcPts val="2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6500" i="1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" panose="020F0502020204030203" pitchFamily="34" charset="0"/>
              </a:rPr>
              <a:t>And MANY others!</a:t>
            </a:r>
            <a:endParaRPr dirty="0">
              <a:latin typeface="Lato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674" y="5001300"/>
            <a:ext cx="15538905" cy="6612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using r markdown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using r markdown</a:t>
            </a:r>
          </a:p>
        </p:txBody>
      </p:sp>
      <p:sp>
        <p:nvSpPr>
          <p:cNvPr id="172" name="R Markdown allows you to turn your analyses into high quality documents, reports, presentations, and dashboards…"/>
          <p:cNvSpPr txBox="1">
            <a:spLocks noGrp="1"/>
          </p:cNvSpPr>
          <p:nvPr>
            <p:ph type="body" idx="1"/>
          </p:nvPr>
        </p:nvSpPr>
        <p:spPr>
          <a:xfrm>
            <a:off x="660400" y="3835400"/>
            <a:ext cx="23063200" cy="9092492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139700" algn="l"/>
                <a:tab pos="457200" algn="l"/>
              </a:tabLst>
              <a:defRPr sz="6500" i="1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Lato" panose="020F0502020204030203" pitchFamily="34" charset="0"/>
              </a:rPr>
              <a:t>R Markdown</a:t>
            </a:r>
            <a:r>
              <a:rPr lang="en-US" dirty="0">
                <a:latin typeface="Lato" panose="020F0502020204030203" pitchFamily="34" charset="0"/>
              </a:rPr>
              <a:t>, a file format that leverages Markdown,</a:t>
            </a:r>
            <a:r>
              <a:rPr dirty="0">
                <a:latin typeface="Lato" panose="020F0502020204030203" pitchFamily="34" charset="0"/>
              </a:rPr>
              <a:t> allows you to turn your analyses into high quality documents, reports, presentations, and dashboards</a:t>
            </a:r>
          </a:p>
          <a:p>
            <a:pPr marL="2221309" lvl="2" indent="-748109" defTabSz="457200">
              <a:lnSpc>
                <a:spcPct val="100000"/>
              </a:lnSpc>
              <a:spcBef>
                <a:spcPts val="2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6500" i="1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Lato" panose="020F0502020204030203" pitchFamily="34" charset="0"/>
              </a:rPr>
              <a:t>HTML</a:t>
            </a:r>
          </a:p>
          <a:p>
            <a:pPr marL="2221309" lvl="2" indent="-748109" defTabSz="457200">
              <a:lnSpc>
                <a:spcPct val="100000"/>
              </a:lnSpc>
              <a:spcBef>
                <a:spcPts val="2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6500" i="1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Lato" panose="020F0502020204030203" pitchFamily="34" charset="0"/>
              </a:rPr>
              <a:t>PDF</a:t>
            </a:r>
          </a:p>
          <a:p>
            <a:pPr marL="2221309" lvl="2" indent="-748109" defTabSz="457200">
              <a:lnSpc>
                <a:spcPct val="100000"/>
              </a:lnSpc>
              <a:spcBef>
                <a:spcPts val="2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6500" i="1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>
                <a:latin typeface="Lato" panose="020F0502020204030203" pitchFamily="34" charset="0"/>
              </a:rPr>
              <a:t>LaTex</a:t>
            </a:r>
            <a:endParaRPr dirty="0">
              <a:latin typeface="Lato" panose="020F0502020204030203" pitchFamily="34" charset="0"/>
            </a:endParaRPr>
          </a:p>
          <a:p>
            <a:pPr marL="2221309" lvl="2" indent="-748109" defTabSz="457200">
              <a:lnSpc>
                <a:spcPct val="100000"/>
              </a:lnSpc>
              <a:spcBef>
                <a:spcPts val="2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6500" i="1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>
                <a:latin typeface="Lato" panose="020F0502020204030203" pitchFamily="34" charset="0"/>
              </a:rPr>
              <a:t>ePUB</a:t>
            </a:r>
            <a:endParaRPr dirty="0">
              <a:latin typeface="Lato" panose="020F0502020204030203" pitchFamily="34" charset="0"/>
            </a:endParaRPr>
          </a:p>
          <a:p>
            <a:pPr marL="2221309" lvl="2" indent="-748109" defTabSz="457200">
              <a:lnSpc>
                <a:spcPct val="100000"/>
              </a:lnSpc>
              <a:spcBef>
                <a:spcPts val="2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6500" i="1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Lato" panose="020F0502020204030203" pitchFamily="34" charset="0"/>
              </a:rPr>
              <a:t>etc.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890" y="4734104"/>
            <a:ext cx="7620001" cy="8890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220131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how does it work?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Lato Light" panose="020F0302020204030203" pitchFamily="34" charset="0"/>
              </a:rPr>
              <a:t>how does it work?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226" y="5579283"/>
            <a:ext cx="17743548" cy="5376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how does it work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What Do R Markdown Files Look Like?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7347700" cy="886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Lato Light" panose="020F0302020204030203" pitchFamily="34" charset="0"/>
              </a:rPr>
              <a:t>.</a:t>
            </a:r>
            <a:r>
              <a:rPr lang="en-US" dirty="0" err="1">
                <a:latin typeface="Lato Light" panose="020F0302020204030203" pitchFamily="34" charset="0"/>
              </a:rPr>
              <a:t>Rmd</a:t>
            </a:r>
            <a:r>
              <a:rPr lang="en-US" dirty="0">
                <a:latin typeface="Lato Light" panose="020F0302020204030203" pitchFamily="34" charset="0"/>
              </a:rPr>
              <a:t> (R Markdown files) typically contains three things: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latin typeface="Lato Light" panose="020F0302020204030203" pitchFamily="34" charset="0"/>
              </a:rPr>
              <a:t>(optional) YAML header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latin typeface="Lato Light" panose="020F0302020204030203" pitchFamily="34" charset="0"/>
              </a:rPr>
              <a:t>Chunks of R code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latin typeface="Lato Light" panose="020F0302020204030203" pitchFamily="34" charset="0"/>
              </a:rPr>
              <a:t>Text mixed with simple formatting, leveraging Markdown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442" y="3990787"/>
            <a:ext cx="15285158" cy="841401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6256800" y="4824000"/>
            <a:ext cx="2376000" cy="2268000"/>
          </a:xfrm>
          <a:prstGeom prst="straightConnector1">
            <a:avLst/>
          </a:prstGeom>
          <a:noFill/>
          <a:ln w="76200" cap="flat">
            <a:solidFill>
              <a:srgbClr val="7030A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/>
          <p:nvPr/>
        </p:nvCxnSpPr>
        <p:spPr>
          <a:xfrm flipV="1">
            <a:off x="6667200" y="8352000"/>
            <a:ext cx="1836000" cy="900000"/>
          </a:xfrm>
          <a:prstGeom prst="straightConnector1">
            <a:avLst/>
          </a:prstGeom>
          <a:noFill/>
          <a:ln w="76200" cap="flat">
            <a:solidFill>
              <a:srgbClr val="00B05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/>
          <p:nvPr/>
        </p:nvCxnSpPr>
        <p:spPr>
          <a:xfrm flipV="1">
            <a:off x="6789600" y="7092000"/>
            <a:ext cx="4723200" cy="4269600"/>
          </a:xfrm>
          <a:prstGeom prst="straightConnector1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1695657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how does it work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Running code Chunks and Entire R Markdown Files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7347700" cy="8864600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Lato Light" panose="020F0302020204030203" pitchFamily="34" charset="0"/>
              </a:rPr>
              <a:t>Run individual code chunks with the green run icon</a:t>
            </a:r>
          </a:p>
          <a:p>
            <a:r>
              <a:rPr lang="en-US" dirty="0">
                <a:latin typeface="Lato Light" panose="020F0302020204030203" pitchFamily="34" charset="0"/>
              </a:rPr>
              <a:t>Produce a complete report by pressing the Knit button</a:t>
            </a:r>
          </a:p>
          <a:p>
            <a:r>
              <a:rPr lang="en-US" dirty="0">
                <a:latin typeface="Lato Light" panose="020F0302020204030203" pitchFamily="34" charset="0"/>
              </a:rPr>
              <a:t>“Knitting” a document means to execute all code chunks and produce a markdown document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650" y="3995737"/>
            <a:ext cx="15754350" cy="85439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7084800" y="5104800"/>
            <a:ext cx="15847200" cy="2851200"/>
          </a:xfrm>
          <a:prstGeom prst="straightConnector1">
            <a:avLst/>
          </a:prstGeom>
          <a:noFill/>
          <a:ln w="76200" cap="flat">
            <a:solidFill>
              <a:srgbClr val="7030A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22845600" y="7560000"/>
            <a:ext cx="820800" cy="957600"/>
          </a:xfrm>
          <a:prstGeom prst="ellipse">
            <a:avLst/>
          </a:prstGeom>
          <a:noFill/>
          <a:ln w="7620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904000" y="4730400"/>
            <a:ext cx="7437600" cy="3787201"/>
          </a:xfrm>
          <a:prstGeom prst="straightConnector1">
            <a:avLst/>
          </a:prstGeom>
          <a:noFill/>
          <a:ln w="76200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Oval 15"/>
          <p:cNvSpPr/>
          <p:nvPr/>
        </p:nvSpPr>
        <p:spPr>
          <a:xfrm>
            <a:off x="13251700" y="3835400"/>
            <a:ext cx="1976300" cy="957600"/>
          </a:xfrm>
          <a:prstGeom prst="ellipse">
            <a:avLst/>
          </a:prstGeom>
          <a:noFill/>
          <a:ln w="76200" cap="flat">
            <a:solidFill>
              <a:schemeClr val="accent5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7298733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ractice…"/>
          <p:cNvSpPr txBox="1">
            <a:spLocks noGrp="1"/>
          </p:cNvSpPr>
          <p:nvPr>
            <p:ph type="body" idx="1"/>
          </p:nvPr>
        </p:nvSpPr>
        <p:spPr>
          <a:xfrm>
            <a:off x="666750" y="1406014"/>
            <a:ext cx="23050500" cy="1017638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lvl="1" indent="228600" algn="ctr">
              <a:lnSpc>
                <a:spcPct val="100000"/>
              </a:lnSpc>
              <a:spcBef>
                <a:spcPts val="3000"/>
              </a:spcBef>
              <a:buSzTx/>
              <a:buNone/>
              <a:defRPr sz="15000" i="1">
                <a:solidFill>
                  <a:srgbClr val="005493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Let’s </a:t>
            </a:r>
            <a:r>
              <a:rPr dirty="0">
                <a:latin typeface="Lato Light" panose="020F0302020204030203" pitchFamily="34" charset="0"/>
              </a:rPr>
              <a:t>Practice</a:t>
            </a:r>
            <a:r>
              <a:rPr lang="en-US" dirty="0">
                <a:latin typeface="Lato Light" panose="020F0302020204030203" pitchFamily="34" charset="0"/>
              </a:rPr>
              <a:t>!</a:t>
            </a:r>
            <a:endParaRPr dirty="0">
              <a:latin typeface="Lato Light" panose="020F0302020204030203" pitchFamily="34" charset="0"/>
            </a:endParaRPr>
          </a:p>
          <a:p>
            <a:pPr marL="0" lvl="1" indent="228600">
              <a:lnSpc>
                <a:spcPct val="100000"/>
              </a:lnSpc>
              <a:spcBef>
                <a:spcPts val="3000"/>
              </a:spcBef>
              <a:buSzTx/>
              <a:buNone/>
              <a:defRPr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" panose="020F0502020204030203" pitchFamily="34" charset="0"/>
              </a:rPr>
              <a:t>You’ll need three files open for this activity.</a:t>
            </a:r>
          </a:p>
          <a:p>
            <a:pPr marL="0" lvl="1" indent="228600">
              <a:lnSpc>
                <a:spcPct val="100000"/>
              </a:lnSpc>
              <a:spcBef>
                <a:spcPts val="3000"/>
              </a:spcBef>
              <a:buSzTx/>
              <a:buNone/>
              <a:defRPr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Lato" panose="020F0502020204030203" pitchFamily="34" charset="0"/>
            </a:endParaRPr>
          </a:p>
          <a:p>
            <a:pPr marL="857250" lvl="1" indent="-857250">
              <a:lnSpc>
                <a:spcPct val="100000"/>
              </a:lnSpc>
              <a:spcBef>
                <a:spcPts val="3000"/>
              </a:spcBef>
              <a:buSzTx/>
              <a:buFont typeface="Wingdings" panose="05000000000000000000" pitchFamily="2" charset="2"/>
              <a:buChar char="Ø"/>
              <a:defRPr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6000" dirty="0">
                <a:latin typeface="Lato" panose="020F0502020204030203" pitchFamily="34" charset="0"/>
              </a:rPr>
              <a:t>Create a new .</a:t>
            </a:r>
            <a:r>
              <a:rPr sz="6000" dirty="0" err="1">
                <a:latin typeface="Lato" panose="020F0502020204030203" pitchFamily="34" charset="0"/>
              </a:rPr>
              <a:t>Rmd</a:t>
            </a:r>
            <a:r>
              <a:rPr sz="6000" dirty="0">
                <a:latin typeface="Lato" panose="020F0502020204030203" pitchFamily="34" charset="0"/>
              </a:rPr>
              <a:t> file:   </a:t>
            </a:r>
            <a:r>
              <a:rPr sz="6000" dirty="0" err="1">
                <a:latin typeface="Lato" panose="020F0502020204030203" pitchFamily="34" charset="0"/>
              </a:rPr>
              <a:t>RMarkdown</a:t>
            </a:r>
            <a:r>
              <a:rPr sz="6000" dirty="0">
                <a:latin typeface="Lato" panose="020F0502020204030203" pitchFamily="34" charset="0"/>
              </a:rPr>
              <a:t> Demonstration </a:t>
            </a:r>
            <a:r>
              <a:rPr sz="6000" dirty="0" err="1">
                <a:latin typeface="Lato" panose="020F0502020204030203" pitchFamily="34" charset="0"/>
              </a:rPr>
              <a:t>Report.Rmd</a:t>
            </a:r>
            <a:endParaRPr sz="6000" dirty="0">
              <a:latin typeface="Lato" panose="020F0502020204030203" pitchFamily="34" charset="0"/>
            </a:endParaRPr>
          </a:p>
          <a:p>
            <a:pPr marL="857250" lvl="1" indent="-857250">
              <a:lnSpc>
                <a:spcPct val="100000"/>
              </a:lnSpc>
              <a:spcBef>
                <a:spcPts val="3000"/>
              </a:spcBef>
              <a:buSzTx/>
              <a:buFont typeface="Wingdings" panose="05000000000000000000" pitchFamily="2" charset="2"/>
              <a:buChar char="Ø"/>
              <a:defRPr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6000" dirty="0">
                <a:latin typeface="Lato" panose="020F0502020204030203" pitchFamily="34" charset="0"/>
              </a:rPr>
              <a:t>Open from today’s Week 2 folder that you downloaded</a:t>
            </a:r>
            <a:r>
              <a:rPr sz="6000" dirty="0">
                <a:latin typeface="Lato" panose="020F0502020204030203" pitchFamily="34" charset="0"/>
              </a:rPr>
              <a:t>:</a:t>
            </a:r>
            <a:endParaRPr lang="en-US" sz="6000" dirty="0">
              <a:latin typeface="Lato" panose="020F0502020204030203" pitchFamily="34" charset="0"/>
            </a:endParaRPr>
          </a:p>
          <a:p>
            <a:pPr marL="1593850" lvl="2" indent="-857250">
              <a:lnSpc>
                <a:spcPct val="100000"/>
              </a:lnSpc>
              <a:spcBef>
                <a:spcPts val="3000"/>
              </a:spcBef>
              <a:buSzTx/>
              <a:defRPr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6000" dirty="0" err="1">
                <a:latin typeface="Lato" panose="020F0502020204030203" pitchFamily="34" charset="0"/>
              </a:rPr>
              <a:t>RMarkdown</a:t>
            </a:r>
            <a:r>
              <a:rPr sz="6000" dirty="0">
                <a:latin typeface="Lato" panose="020F0502020204030203" pitchFamily="34" charset="0"/>
              </a:rPr>
              <a:t> Demonstration Text.docx</a:t>
            </a:r>
            <a:endParaRPr lang="en-US" sz="6000" dirty="0">
              <a:latin typeface="Lato" panose="020F0502020204030203" pitchFamily="34" charset="0"/>
            </a:endParaRPr>
          </a:p>
          <a:p>
            <a:pPr marL="1593850" lvl="2" indent="-857250">
              <a:lnSpc>
                <a:spcPct val="100000"/>
              </a:lnSpc>
              <a:spcBef>
                <a:spcPts val="3000"/>
              </a:spcBef>
              <a:buSzTx/>
              <a:defRPr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6000" dirty="0" err="1">
                <a:latin typeface="Lato" panose="020F0502020204030203" pitchFamily="34" charset="0"/>
              </a:rPr>
              <a:t>RMarkdown</a:t>
            </a:r>
            <a:r>
              <a:rPr sz="6000" dirty="0">
                <a:latin typeface="Lato" panose="020F0502020204030203" pitchFamily="34" charset="0"/>
              </a:rPr>
              <a:t> Demonstration </a:t>
            </a:r>
            <a:r>
              <a:rPr sz="6000" dirty="0" err="1">
                <a:latin typeface="Lato" panose="020F0502020204030203" pitchFamily="34" charset="0"/>
              </a:rPr>
              <a:t>Code.R</a:t>
            </a:r>
            <a:endParaRPr sz="6000" dirty="0">
              <a:latin typeface="Lato" panose="020F0502020204030203" pitchFamily="34" charset="0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port narrative &amp; styling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R Markdown Cheat Sheet!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81" name="Turn the line that begins with &quot;Data&quot; into a second level header.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 err="1">
                <a:latin typeface="Lato Light" panose="020F0302020204030203" pitchFamily="34" charset="0"/>
              </a:rPr>
              <a:t>RStudio</a:t>
            </a:r>
            <a:r>
              <a:rPr lang="en-US" dirty="0">
                <a:latin typeface="Lato Light" panose="020F0302020204030203" pitchFamily="34" charset="0"/>
              </a:rPr>
              <a:t> creates cheat sheets to help you remember everything!</a:t>
            </a:r>
          </a:p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The R Markdown cheat sheet will help you today!</a:t>
            </a:r>
          </a:p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To find </a:t>
            </a:r>
            <a:r>
              <a:rPr lang="en-US" dirty="0" err="1">
                <a:latin typeface="Lato Light" panose="020F0302020204030203" pitchFamily="34" charset="0"/>
              </a:rPr>
              <a:t>RStudio’s</a:t>
            </a:r>
            <a:r>
              <a:rPr lang="en-US" dirty="0">
                <a:latin typeface="Lato Light" panose="020F0302020204030203" pitchFamily="34" charset="0"/>
              </a:rPr>
              <a:t> cheat sheets, you can:</a:t>
            </a:r>
          </a:p>
          <a:p>
            <a:pPr lvl="1" defTabSz="457200">
              <a:lnSpc>
                <a:spcPct val="100000"/>
              </a:lnSpc>
              <a:spcBef>
                <a:spcPts val="3500"/>
              </a:spcBef>
              <a:buSzPct val="100000"/>
              <a:buFont typeface="Wingdings" panose="05000000000000000000" pitchFamily="2" charset="2"/>
              <a:buChar char="q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Google it</a:t>
            </a:r>
          </a:p>
          <a:p>
            <a:pPr lvl="1" defTabSz="457200">
              <a:lnSpc>
                <a:spcPct val="100000"/>
              </a:lnSpc>
              <a:spcBef>
                <a:spcPts val="3500"/>
              </a:spcBef>
              <a:buSzPct val="100000"/>
              <a:buFont typeface="Wingdings" panose="05000000000000000000" pitchFamily="2" charset="2"/>
              <a:buChar char="q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In </a:t>
            </a:r>
            <a:r>
              <a:rPr lang="en-US" dirty="0" err="1">
                <a:latin typeface="Lato Light" panose="020F0302020204030203" pitchFamily="34" charset="0"/>
              </a:rPr>
              <a:t>RStudio</a:t>
            </a:r>
            <a:r>
              <a:rPr lang="en-US" dirty="0">
                <a:latin typeface="Lato Light" panose="020F0302020204030203" pitchFamily="34" charset="0"/>
              </a:rPr>
              <a:t>, go to </a:t>
            </a:r>
            <a:r>
              <a:rPr lang="en-US" dirty="0" err="1">
                <a:latin typeface="Lato Light" panose="020F0302020204030203" pitchFamily="34" charset="0"/>
              </a:rPr>
              <a:t>Help</a:t>
            </a:r>
            <a:r>
              <a:rPr lang="en-US" dirty="0" err="1">
                <a:latin typeface="Lato Light" panose="020F0302020204030203" pitchFamily="34" charset="0"/>
                <a:sym typeface="Wingdings" panose="05000000000000000000" pitchFamily="2" charset="2"/>
              </a:rPr>
              <a:t>Cheatsheets</a:t>
            </a:r>
            <a:endParaRPr dirty="0">
              <a:latin typeface="Lato Light" panose="020F03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4385" y="3510525"/>
            <a:ext cx="10972800" cy="84532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orking in a reproducible environment"/>
          <p:cNvSpPr txBox="1">
            <a:spLocks noGrp="1"/>
          </p:cNvSpPr>
          <p:nvPr>
            <p:ph type="ctrTitle"/>
          </p:nvPr>
        </p:nvSpPr>
        <p:spPr>
          <a:xfrm>
            <a:off x="666750" y="2876550"/>
            <a:ext cx="23050500" cy="45593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68655">
              <a:defRPr sz="12960"/>
            </a:lvl1pPr>
          </a:lstStyle>
          <a:p>
            <a:r>
              <a:rPr dirty="0">
                <a:latin typeface="Lato Light" panose="020F0302020204030203" pitchFamily="34" charset="0"/>
              </a:rPr>
              <a:t>working in a reproducible environment</a:t>
            </a:r>
          </a:p>
        </p:txBody>
      </p:sp>
      <p:sp>
        <p:nvSpPr>
          <p:cNvPr id="120" name="Rounded Rectangle"/>
          <p:cNvSpPr/>
          <p:nvPr/>
        </p:nvSpPr>
        <p:spPr>
          <a:xfrm>
            <a:off x="9345287" y="8640475"/>
            <a:ext cx="5887632" cy="2960979"/>
          </a:xfrm>
          <a:prstGeom prst="roundRect">
            <a:avLst>
              <a:gd name="adj" fmla="val 6434"/>
            </a:avLst>
          </a:prstGeom>
          <a:solidFill>
            <a:srgbClr val="B4B4B4">
              <a:alpha val="2364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Get"/>
          <p:cNvSpPr txBox="1"/>
          <p:nvPr/>
        </p:nvSpPr>
        <p:spPr>
          <a:xfrm>
            <a:off x="5462520" y="9737922"/>
            <a:ext cx="8763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B4B4B4"/>
                </a:solidFill>
              </a:defRPr>
            </a:lvl1pPr>
          </a:lstStyle>
          <a:p>
            <a:r>
              <a:t>Get</a:t>
            </a:r>
          </a:p>
        </p:txBody>
      </p:sp>
      <p:sp>
        <p:nvSpPr>
          <p:cNvPr id="122" name="Clean"/>
          <p:cNvSpPr txBox="1"/>
          <p:nvPr/>
        </p:nvSpPr>
        <p:spPr>
          <a:xfrm>
            <a:off x="7447146" y="9737922"/>
            <a:ext cx="126275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B4B4B4"/>
                </a:solidFill>
              </a:defRPr>
            </a:lvl1pPr>
          </a:lstStyle>
          <a:p>
            <a:r>
              <a:t>Clean</a:t>
            </a:r>
          </a:p>
        </p:txBody>
      </p:sp>
      <p:sp>
        <p:nvSpPr>
          <p:cNvPr id="123" name="Transform"/>
          <p:cNvSpPr txBox="1"/>
          <p:nvPr/>
        </p:nvSpPr>
        <p:spPr>
          <a:xfrm>
            <a:off x="9977194" y="9737922"/>
            <a:ext cx="214803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B4B4B4"/>
                </a:solidFill>
              </a:defRPr>
            </a:lvl1pPr>
          </a:lstStyle>
          <a:p>
            <a:r>
              <a:t>Transform</a:t>
            </a:r>
          </a:p>
        </p:txBody>
      </p:sp>
      <p:sp>
        <p:nvSpPr>
          <p:cNvPr id="124" name="Visualize"/>
          <p:cNvSpPr txBox="1"/>
          <p:nvPr/>
        </p:nvSpPr>
        <p:spPr>
          <a:xfrm>
            <a:off x="12872414" y="8640476"/>
            <a:ext cx="1785145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B4B4B4"/>
                </a:solidFill>
              </a:defRPr>
            </a:lvl1pPr>
          </a:lstStyle>
          <a:p>
            <a:r>
              <a:t>Visualize</a:t>
            </a:r>
          </a:p>
        </p:txBody>
      </p:sp>
      <p:sp>
        <p:nvSpPr>
          <p:cNvPr id="125" name="Model"/>
          <p:cNvSpPr txBox="1"/>
          <p:nvPr/>
        </p:nvSpPr>
        <p:spPr>
          <a:xfrm>
            <a:off x="12847008" y="10959329"/>
            <a:ext cx="138405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B4B4B4"/>
                </a:solidFill>
              </a:defRPr>
            </a:lvl1pPr>
          </a:lstStyle>
          <a:p>
            <a:r>
              <a:t>Model</a:t>
            </a:r>
          </a:p>
        </p:txBody>
      </p:sp>
      <p:sp>
        <p:nvSpPr>
          <p:cNvPr id="126" name="Communicate"/>
          <p:cNvSpPr txBox="1"/>
          <p:nvPr/>
        </p:nvSpPr>
        <p:spPr>
          <a:xfrm>
            <a:off x="15959326" y="9737922"/>
            <a:ext cx="300379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51515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Communicate</a:t>
            </a:r>
          </a:p>
        </p:txBody>
      </p:sp>
      <p:sp>
        <p:nvSpPr>
          <p:cNvPr id="127" name="Line"/>
          <p:cNvSpPr/>
          <p:nvPr/>
        </p:nvSpPr>
        <p:spPr>
          <a:xfrm>
            <a:off x="6475045" y="10120964"/>
            <a:ext cx="909779" cy="1"/>
          </a:xfrm>
          <a:prstGeom prst="line">
            <a:avLst/>
          </a:prstGeom>
          <a:ln w="38100">
            <a:solidFill>
              <a:srgbClr val="B4B4B4">
                <a:alpha val="30000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8" name="Line"/>
          <p:cNvSpPr/>
          <p:nvPr/>
        </p:nvSpPr>
        <p:spPr>
          <a:xfrm>
            <a:off x="8888659" y="10120964"/>
            <a:ext cx="909779" cy="1"/>
          </a:xfrm>
          <a:prstGeom prst="line">
            <a:avLst/>
          </a:prstGeom>
          <a:ln w="38100">
            <a:solidFill>
              <a:srgbClr val="B4B4B4">
                <a:alpha val="30000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cxnSp>
        <p:nvCxnSpPr>
          <p:cNvPr id="129" name="Connection Line"/>
          <p:cNvCxnSpPr>
            <a:stCxn id="123" idx="0"/>
            <a:endCxn id="124" idx="0"/>
          </p:cNvCxnSpPr>
          <p:nvPr/>
        </p:nvCxnSpPr>
        <p:spPr>
          <a:xfrm flipV="1">
            <a:off x="11051213" y="8983376"/>
            <a:ext cx="2713774" cy="1097447"/>
          </a:xfrm>
          <a:prstGeom prst="straightConnector1">
            <a:avLst/>
          </a:prstGeom>
          <a:ln w="38100">
            <a:solidFill>
              <a:srgbClr val="B4B4B4"/>
            </a:solidFill>
            <a:miter lim="400000"/>
            <a:tailEnd type="triangle"/>
          </a:ln>
        </p:spPr>
      </p:cxnSp>
      <p:cxnSp>
        <p:nvCxnSpPr>
          <p:cNvPr id="130" name="Connection Line"/>
          <p:cNvCxnSpPr>
            <a:stCxn id="125" idx="0"/>
            <a:endCxn id="123" idx="0"/>
          </p:cNvCxnSpPr>
          <p:nvPr/>
        </p:nvCxnSpPr>
        <p:spPr>
          <a:xfrm flipH="1" flipV="1">
            <a:off x="11051213" y="10080822"/>
            <a:ext cx="2487822" cy="1221408"/>
          </a:xfrm>
          <a:prstGeom prst="straightConnector1">
            <a:avLst/>
          </a:prstGeom>
          <a:ln w="38100">
            <a:solidFill>
              <a:srgbClr val="B4B4B4"/>
            </a:solidFill>
            <a:miter lim="400000"/>
            <a:tailEnd type="triangle"/>
          </a:ln>
        </p:spPr>
      </p:cxnSp>
      <p:cxnSp>
        <p:nvCxnSpPr>
          <p:cNvPr id="131" name="Connection Line"/>
          <p:cNvCxnSpPr>
            <a:stCxn id="124" idx="0"/>
            <a:endCxn id="125" idx="0"/>
          </p:cNvCxnSpPr>
          <p:nvPr/>
        </p:nvCxnSpPr>
        <p:spPr>
          <a:xfrm flipH="1">
            <a:off x="13539034" y="8983376"/>
            <a:ext cx="225953" cy="2318854"/>
          </a:xfrm>
          <a:prstGeom prst="straightConnector1">
            <a:avLst/>
          </a:prstGeom>
          <a:ln w="38100">
            <a:solidFill>
              <a:srgbClr val="B4B4B4"/>
            </a:solidFill>
            <a:miter lim="400000"/>
            <a:tailEnd type="triangle"/>
          </a:ln>
        </p:spPr>
      </p:cxnSp>
      <p:sp>
        <p:nvSpPr>
          <p:cNvPr id="132" name="Line"/>
          <p:cNvSpPr/>
          <p:nvPr/>
        </p:nvSpPr>
        <p:spPr>
          <a:xfrm>
            <a:off x="15333020" y="10120964"/>
            <a:ext cx="614959" cy="1"/>
          </a:xfrm>
          <a:prstGeom prst="line">
            <a:avLst/>
          </a:prstGeom>
          <a:ln w="38100">
            <a:solidFill>
              <a:srgbClr val="B4B4B4">
                <a:alpha val="30000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3" name="Rounded Rectangle"/>
          <p:cNvSpPr/>
          <p:nvPr/>
        </p:nvSpPr>
        <p:spPr>
          <a:xfrm>
            <a:off x="5331107" y="8196834"/>
            <a:ext cx="13721786" cy="4142432"/>
          </a:xfrm>
          <a:prstGeom prst="roundRect">
            <a:avLst>
              <a:gd name="adj" fmla="val 4599"/>
            </a:avLst>
          </a:prstGeom>
          <a:ln w="50800">
            <a:solidFill>
              <a:srgbClr val="53535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Understand"/>
          <p:cNvSpPr txBox="1"/>
          <p:nvPr/>
        </p:nvSpPr>
        <p:spPr>
          <a:xfrm>
            <a:off x="9364548" y="11578613"/>
            <a:ext cx="164103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Understand</a:t>
            </a:r>
          </a:p>
        </p:txBody>
      </p:sp>
      <p:sp>
        <p:nvSpPr>
          <p:cNvPr id="135" name="Program"/>
          <p:cNvSpPr txBox="1"/>
          <p:nvPr/>
        </p:nvSpPr>
        <p:spPr>
          <a:xfrm>
            <a:off x="5453197" y="12364640"/>
            <a:ext cx="124452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Program</a:t>
            </a:r>
          </a:p>
        </p:txBody>
      </p:sp>
      <p:sp>
        <p:nvSpPr>
          <p:cNvPr id="136" name="☨A modified version of Hadley Wickham’s analytic process"/>
          <p:cNvSpPr txBox="1"/>
          <p:nvPr/>
        </p:nvSpPr>
        <p:spPr>
          <a:xfrm>
            <a:off x="13741592" y="12358290"/>
            <a:ext cx="5308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rPr baseline="31999"/>
              <a:t>☨</a:t>
            </a:r>
            <a:r>
              <a:t>A modified version of Hadley Wickham’s analytic process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port narrative &amp; styling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How to: Format Plain Text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81" name="Turn the line that begins with &quot;Data&quot; into a second level header.…"/>
          <p:cNvSpPr txBox="1">
            <a:spLocks noGrp="1"/>
          </p:cNvSpPr>
          <p:nvPr>
            <p:ph type="body" sz="half" idx="1"/>
          </p:nvPr>
        </p:nvSpPr>
        <p:spPr>
          <a:xfrm>
            <a:off x="660401" y="3835400"/>
            <a:ext cx="8958799" cy="8966898"/>
          </a:xfrm>
          <a:prstGeom prst="rect">
            <a:avLst/>
          </a:prstGeom>
        </p:spPr>
        <p:txBody>
          <a:bodyPr anchor="t">
            <a:normAutofit fontScale="85000" lnSpcReduction="20000"/>
          </a:bodyPr>
          <a:lstStyle/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Place one asterisk or one underscore on each side of a word/phrase to </a:t>
            </a:r>
            <a:r>
              <a:rPr lang="en-US" i="1" dirty="0">
                <a:latin typeface="Lato Light" panose="020F0302020204030203" pitchFamily="34" charset="0"/>
              </a:rPr>
              <a:t>italicize</a:t>
            </a:r>
            <a:r>
              <a:rPr lang="en-US" dirty="0">
                <a:latin typeface="Lato Light" panose="020F0302020204030203" pitchFamily="34" charset="0"/>
              </a:rPr>
              <a:t> it</a:t>
            </a:r>
          </a:p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Place two asterisks or two underscores on each side of a word/phrase to </a:t>
            </a:r>
            <a:r>
              <a:rPr lang="en-US" b="1" dirty="0">
                <a:latin typeface="Lato Light" panose="020F0302020204030203" pitchFamily="34" charset="0"/>
              </a:rPr>
              <a:t>bold</a:t>
            </a:r>
            <a:r>
              <a:rPr lang="en-US" dirty="0">
                <a:latin typeface="Lato Light" panose="020F0302020204030203" pitchFamily="34" charset="0"/>
              </a:rPr>
              <a:t> it</a:t>
            </a:r>
          </a:p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Place </a:t>
            </a:r>
            <a:r>
              <a:rPr lang="en-US" dirty="0" err="1">
                <a:latin typeface="Lato Light" panose="020F0302020204030203" pitchFamily="34" charset="0"/>
              </a:rPr>
              <a:t>backticks</a:t>
            </a:r>
            <a:r>
              <a:rPr lang="en-US" dirty="0">
                <a:latin typeface="Lato Light" panose="020F0302020204030203" pitchFamily="34" charset="0"/>
              </a:rPr>
              <a:t> around an R command to create inline code (or around a word to monospace it)</a:t>
            </a:r>
          </a:p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End a word/phrase with ^2^ for superscript or ~2~ for subscript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5" name="install.packages(&quot;tidyverse&quot;)…"/>
          <p:cNvSpPr txBox="1">
            <a:spLocks/>
          </p:cNvSpPr>
          <p:nvPr/>
        </p:nvSpPr>
        <p:spPr>
          <a:xfrm>
            <a:off x="9813600" y="3908558"/>
            <a:ext cx="14570400" cy="9807441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7366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14732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22098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29464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36830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italicize a word/phrase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*italic*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_this phrase is in italics_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300" dirty="0">
              <a:solidFill>
                <a:srgbClr val="515151"/>
              </a:solidFill>
              <a:latin typeface="Monaco"/>
              <a:ea typeface="Monaco"/>
              <a:cs typeface="Monaco"/>
              <a:sym typeface="Monaco"/>
            </a:endParaRPr>
          </a:p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300" dirty="0">
              <a:solidFill>
                <a:srgbClr val="515151"/>
              </a:solidFill>
              <a:latin typeface="Monaco"/>
              <a:ea typeface="Monaco"/>
              <a:cs typeface="Monaco"/>
              <a:sym typeface="Monaco"/>
            </a:endParaRP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bold a word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**hey I’m bold and awesome**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__bold__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300" dirty="0">
              <a:solidFill>
                <a:srgbClr val="515151"/>
              </a:solidFill>
              <a:latin typeface="Monaco"/>
              <a:ea typeface="Monaco"/>
              <a:cs typeface="Monaco"/>
              <a:sym typeface="Monaco"/>
            </a:endParaRPr>
          </a:p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300" dirty="0">
              <a:solidFill>
                <a:srgbClr val="515151"/>
              </a:solidFill>
              <a:latin typeface="Monaco"/>
              <a:ea typeface="Monaco"/>
              <a:cs typeface="Monaco"/>
              <a:sym typeface="Monaco"/>
            </a:endParaRP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inline code chunks with </a:t>
            </a:r>
            <a:r>
              <a:rPr lang="en-US" sz="3300" dirty="0" err="1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backticks</a:t>
            </a:r>
            <a:endParaRPr lang="en-US" sz="3300" dirty="0">
              <a:solidFill>
                <a:srgbClr val="00B050"/>
              </a:solidFill>
              <a:latin typeface="Monaco"/>
              <a:ea typeface="Monaco"/>
              <a:cs typeface="Monaco"/>
              <a:sym typeface="Monaco"/>
            </a:endParaRP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`</a:t>
            </a:r>
            <a:r>
              <a:rPr lang="en-US" sz="3300" dirty="0" err="1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package_name</a:t>
            </a: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` # this appears in monospaced font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`</a:t>
            </a:r>
            <a:r>
              <a:rPr lang="en-US" sz="3300" dirty="0" err="1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nrow</a:t>
            </a: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(iris)` # this will show a number after knitting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300" dirty="0">
              <a:solidFill>
                <a:srgbClr val="515151"/>
              </a:solidFill>
              <a:latin typeface="Monaco"/>
              <a:ea typeface="Monaco"/>
              <a:cs typeface="Monaco"/>
              <a:sym typeface="Monaco"/>
            </a:endParaRPr>
          </a:p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300" dirty="0">
              <a:solidFill>
                <a:srgbClr val="515151"/>
              </a:solidFill>
              <a:latin typeface="Monaco"/>
              <a:ea typeface="Monaco"/>
              <a:cs typeface="Monaco"/>
              <a:sym typeface="Monaco"/>
            </a:endParaRPr>
          </a:p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superscript and subscript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superscript^2^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subscript~2~</a:t>
            </a:r>
          </a:p>
        </p:txBody>
      </p:sp>
    </p:spTree>
    <p:extLst>
      <p:ext uri="{BB962C8B-B14F-4D97-AF65-F5344CB8AC3E}">
        <p14:creationId xmlns:p14="http://schemas.microsoft.com/office/powerpoint/2010/main" val="89279728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port narrative &amp; styling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How to: Format Headers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81" name="Turn the line that begins with &quot;Data&quot; into a second level header.…"/>
          <p:cNvSpPr txBox="1">
            <a:spLocks noGrp="1"/>
          </p:cNvSpPr>
          <p:nvPr>
            <p:ph type="body" sz="half" idx="1"/>
          </p:nvPr>
        </p:nvSpPr>
        <p:spPr>
          <a:xfrm>
            <a:off x="660401" y="3835400"/>
            <a:ext cx="23056849" cy="9814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 algn="ctr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The number of # signs dictate how large the header is</a:t>
            </a:r>
            <a:endParaRPr dirty="0">
              <a:latin typeface="Lato Light" panose="020F03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75" y="4867600"/>
            <a:ext cx="10664326" cy="71435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2912" y="4816800"/>
            <a:ext cx="7313888" cy="815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8067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port narrative &amp; styling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How to: Links and Images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5" name="install.packages(&quot;tidyverse&quot;)…"/>
          <p:cNvSpPr txBox="1">
            <a:spLocks/>
          </p:cNvSpPr>
          <p:nvPr/>
        </p:nvSpPr>
        <p:spPr>
          <a:xfrm>
            <a:off x="0" y="3908558"/>
            <a:ext cx="24384000" cy="9807441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7366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14732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22098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29464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36830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show a URL as a hyperlink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&lt;http://whatacoolexample.com&gt;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300" dirty="0">
              <a:solidFill>
                <a:srgbClr val="515151"/>
              </a:solidFill>
              <a:latin typeface="Monaco"/>
              <a:ea typeface="Monaco"/>
              <a:cs typeface="Monaco"/>
              <a:sym typeface="Monaco"/>
            </a:endParaRPr>
          </a:p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300" dirty="0">
              <a:solidFill>
                <a:srgbClr val="515151"/>
              </a:solidFill>
              <a:latin typeface="Monaco"/>
              <a:ea typeface="Monaco"/>
              <a:cs typeface="Monaco"/>
              <a:sym typeface="Monaco"/>
            </a:endParaRP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show a hyperlink with a linked phrase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[OMG this text will show instead of the URL](http://whatacoolexample.com)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300" dirty="0">
              <a:solidFill>
                <a:srgbClr val="515151"/>
              </a:solidFill>
              <a:latin typeface="Monaco"/>
              <a:ea typeface="Monaco"/>
              <a:cs typeface="Monaco"/>
              <a:sym typeface="Monaco"/>
            </a:endParaRPr>
          </a:p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300" dirty="0">
              <a:solidFill>
                <a:srgbClr val="515151"/>
              </a:solidFill>
              <a:latin typeface="Monaco"/>
              <a:ea typeface="Monaco"/>
              <a:cs typeface="Monaco"/>
              <a:sym typeface="Monaco"/>
            </a:endParaRP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caption for a picture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![cute dog pic](/file/location/cutedogpic.png)</a:t>
            </a:r>
          </a:p>
        </p:txBody>
      </p:sp>
    </p:spTree>
    <p:extLst>
      <p:ext uri="{BB962C8B-B14F-4D97-AF65-F5344CB8AC3E}">
        <p14:creationId xmlns:p14="http://schemas.microsoft.com/office/powerpoint/2010/main" val="156721168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port narrative &amp; styling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Your turn!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81" name="Turn the line that begins with &quot;Data&quot; into a second level header.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>
            <a:normAutofit fontScale="77500" lnSpcReduction="20000"/>
          </a:bodyPr>
          <a:lstStyle/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From the Word document, copy all text beginning with </a:t>
            </a:r>
            <a:r>
              <a:rPr lang="en-US" i="1" dirty="0">
                <a:solidFill>
                  <a:srgbClr val="7030A0"/>
                </a:solidFill>
                <a:latin typeface="Lato Light" panose="020F0302020204030203" pitchFamily="34" charset="0"/>
              </a:rPr>
              <a:t># Data</a:t>
            </a:r>
            <a:r>
              <a:rPr lang="en-US" dirty="0">
                <a:solidFill>
                  <a:srgbClr val="7030A0"/>
                </a:solidFill>
                <a:latin typeface="Lato Light" panose="020F0302020204030203" pitchFamily="34" charset="0"/>
              </a:rPr>
              <a:t> </a:t>
            </a:r>
            <a:r>
              <a:rPr lang="en-US" dirty="0">
                <a:latin typeface="Lato Light" panose="020F0302020204030203" pitchFamily="34" charset="0"/>
              </a:rPr>
              <a:t>and ending with </a:t>
            </a:r>
            <a:r>
              <a:rPr lang="en-US" i="1" dirty="0">
                <a:solidFill>
                  <a:srgbClr val="7030A0"/>
                </a:solidFill>
                <a:latin typeface="Lato Light" panose="020F0302020204030203" pitchFamily="34" charset="0"/>
              </a:rPr>
              <a:t>“…2006 ASA Data Expo”</a:t>
            </a:r>
            <a:r>
              <a:rPr lang="en-US" dirty="0">
                <a:latin typeface="Lato Light" panose="020F0302020204030203" pitchFamily="34" charset="0"/>
              </a:rPr>
              <a:t> and paste the text into your .</a:t>
            </a:r>
            <a:r>
              <a:rPr lang="en-US" dirty="0" err="1">
                <a:latin typeface="Lato Light" panose="020F0302020204030203" pitchFamily="34" charset="0"/>
              </a:rPr>
              <a:t>Rmd</a:t>
            </a:r>
            <a:r>
              <a:rPr lang="en-US" dirty="0">
                <a:latin typeface="Lato Light" panose="020F0302020204030203" pitchFamily="34" charset="0"/>
              </a:rPr>
              <a:t> file.</a:t>
            </a: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lang="en-US" i="1" dirty="0">
              <a:latin typeface="Lato Light" panose="020F0302020204030203" pitchFamily="34" charset="0"/>
            </a:endParaRPr>
          </a:p>
          <a:p>
            <a:pPr marL="750093" indent="-750093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Turn the line that begins with "Data" into a second level header.</a:t>
            </a:r>
          </a:p>
          <a:p>
            <a:pPr marL="749300" indent="-749300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Change the words </a:t>
            </a:r>
            <a:r>
              <a:rPr sz="4500" dirty="0" err="1">
                <a:latin typeface="Lato Light" panose="020F0302020204030203" pitchFamily="34" charset="0"/>
                <a:ea typeface="Monaco"/>
                <a:cs typeface="Monaco"/>
                <a:sym typeface="Monaco"/>
              </a:rPr>
              <a:t>atmos</a:t>
            </a:r>
            <a:r>
              <a:rPr dirty="0">
                <a:latin typeface="Lato Light" panose="020F0302020204030203" pitchFamily="34" charset="0"/>
              </a:rPr>
              <a:t> and </a:t>
            </a:r>
            <a:r>
              <a:rPr sz="4500" dirty="0" err="1">
                <a:latin typeface="Lato Light" panose="020F0302020204030203" pitchFamily="34" charset="0"/>
                <a:ea typeface="Monaco"/>
                <a:cs typeface="Monaco"/>
                <a:sym typeface="Monaco"/>
              </a:rPr>
              <a:t>nasaweather</a:t>
            </a:r>
            <a:r>
              <a:rPr dirty="0">
                <a:latin typeface="Lato Light" panose="020F0302020204030203" pitchFamily="34" charset="0"/>
              </a:rPr>
              <a:t> into a monospaced font suitable for code snippets.</a:t>
            </a:r>
          </a:p>
          <a:p>
            <a:pPr marL="750093" indent="-750093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Make the letter R italicized.</a:t>
            </a:r>
          </a:p>
          <a:p>
            <a:pPr marL="750093" indent="-750093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Change "2006 ASA Data Expo" to a link that points to http://stat-computing.org/dataexpo/2006</a:t>
            </a:r>
          </a:p>
        </p:txBody>
      </p:sp>
      <p:pic>
        <p:nvPicPr>
          <p:cNvPr id="182" name="Screen Shot 2017-06-27 at 10.22.18 AM.png" descr="Screen Shot 2017-06-27 at 10.22.18 AM.png"/>
          <p:cNvPicPr>
            <a:picLocks noChangeAspect="1"/>
          </p:cNvPicPr>
          <p:nvPr/>
        </p:nvPicPr>
        <p:blipFill>
          <a:blip r:embed="rId2"/>
          <a:srcRect b="55327"/>
          <a:stretch>
            <a:fillRect/>
          </a:stretch>
        </p:blipFill>
        <p:spPr>
          <a:xfrm>
            <a:off x="13750548" y="3526547"/>
            <a:ext cx="10415598" cy="2627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3721564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port narrative &amp; styling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Solution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81" name="Turn the line that begins with &quot;Data&quot; into a second level header.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750093" indent="-750093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Turn the line that begins with "Data"</a:t>
            </a:r>
            <a:r>
              <a:rPr lang="en-US" dirty="0">
                <a:latin typeface="Lato Light" panose="020F0302020204030203" pitchFamily="34" charset="0"/>
              </a:rPr>
              <a:t> </a:t>
            </a:r>
            <a:r>
              <a:rPr dirty="0">
                <a:latin typeface="Lato Light" panose="020F0302020204030203" pitchFamily="34" charset="0"/>
              </a:rPr>
              <a:t>into a second level header.</a:t>
            </a:r>
            <a:endParaRPr lang="en-US" dirty="0">
              <a:latin typeface="Lato Light" panose="020F0302020204030203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lang="en-US" dirty="0">
              <a:latin typeface="Lato Light" panose="020F0302020204030203" pitchFamily="34" charset="0"/>
            </a:endParaRPr>
          </a:p>
          <a:p>
            <a:pPr marL="750093" indent="-750093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lang="en-US" dirty="0">
              <a:latin typeface="Lato Light" panose="020F0302020204030203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Monaco" panose="020B0509030404040204" pitchFamily="49" charset="0"/>
              </a:rPr>
              <a:t>			 #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Monaco" panose="020B0509030404040204" pitchFamily="49" charset="0"/>
              </a:rPr>
              <a:t>#</a:t>
            </a:r>
            <a:r>
              <a:rPr lang="en-US" dirty="0">
                <a:latin typeface="Monaco" panose="020B0509030404040204" pitchFamily="49" charset="0"/>
              </a:rPr>
              <a:t> Data</a:t>
            </a:r>
            <a:endParaRPr dirty="0">
              <a:latin typeface="Monaco" panose="020B0509030404040204" pitchFamily="49" charset="0"/>
            </a:endParaRPr>
          </a:p>
        </p:txBody>
      </p:sp>
      <p:pic>
        <p:nvPicPr>
          <p:cNvPr id="182" name="Screen Shot 2017-06-27 at 10.22.18 AM.png" descr="Screen Shot 2017-06-27 at 10.22.18 AM.png"/>
          <p:cNvPicPr>
            <a:picLocks noChangeAspect="1"/>
          </p:cNvPicPr>
          <p:nvPr/>
        </p:nvPicPr>
        <p:blipFill>
          <a:blip r:embed="rId2"/>
          <a:srcRect b="55327"/>
          <a:stretch>
            <a:fillRect/>
          </a:stretch>
        </p:blipFill>
        <p:spPr>
          <a:xfrm>
            <a:off x="13750548" y="3526547"/>
            <a:ext cx="10415598" cy="2627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152772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port narrative &amp; styling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Solution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81" name="Turn the line that begins with &quot;Data&quot; into a second level header.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914400" indent="-914400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2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Change the words </a:t>
            </a:r>
            <a:r>
              <a:rPr sz="4500" dirty="0" err="1">
                <a:latin typeface="Lato Light" panose="020F0302020204030203" pitchFamily="34" charset="0"/>
                <a:ea typeface="Monaco"/>
                <a:cs typeface="Monaco"/>
                <a:sym typeface="Monaco"/>
              </a:rPr>
              <a:t>atmos</a:t>
            </a:r>
            <a:r>
              <a:rPr dirty="0">
                <a:latin typeface="Lato Light" panose="020F0302020204030203" pitchFamily="34" charset="0"/>
              </a:rPr>
              <a:t> and </a:t>
            </a:r>
            <a:r>
              <a:rPr sz="4500" dirty="0" err="1">
                <a:latin typeface="Lato Light" panose="020F0302020204030203" pitchFamily="34" charset="0"/>
                <a:ea typeface="Monaco"/>
                <a:cs typeface="Monaco"/>
                <a:sym typeface="Monaco"/>
              </a:rPr>
              <a:t>nasaweather</a:t>
            </a:r>
            <a:r>
              <a:rPr dirty="0">
                <a:latin typeface="Lato Light" panose="020F0302020204030203" pitchFamily="34" charset="0"/>
              </a:rPr>
              <a:t> into a monospaced font suitable for code snippets.</a:t>
            </a:r>
            <a:endParaRPr lang="en-US" dirty="0">
              <a:latin typeface="Lato Light" panose="020F0302020204030203" pitchFamily="34" charset="0"/>
            </a:endParaRPr>
          </a:p>
          <a:p>
            <a:pPr marL="914400" indent="-914400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2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lang="en-US" dirty="0">
              <a:latin typeface="Lato Light" panose="020F0302020204030203" pitchFamily="34" charset="0"/>
            </a:endParaRPr>
          </a:p>
          <a:p>
            <a:pPr marL="736600" lvl="1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Monaco" panose="020B0509030404040204" pitchFamily="49" charset="0"/>
              </a:rPr>
              <a:t>The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Monaco" panose="020B0509030404040204" pitchFamily="49" charset="0"/>
              </a:rPr>
              <a:t>`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Monaco" panose="020B0509030404040204" pitchFamily="49" charset="0"/>
              </a:rPr>
              <a:t>atmos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Monaco" panose="020B0509030404040204" pitchFamily="49" charset="0"/>
              </a:rPr>
              <a:t>`</a:t>
            </a:r>
            <a:r>
              <a:rPr lang="en-US" dirty="0">
                <a:latin typeface="Monaco" panose="020B0509030404040204" pitchFamily="49" charset="0"/>
              </a:rPr>
              <a:t> 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Monaco" panose="020B0509030404040204" pitchFamily="49" charset="0"/>
              </a:rPr>
              <a:t>at</a:t>
            </a:r>
            <a:r>
              <a:rPr lang="en-US" dirty="0">
                <a:latin typeface="Monaco" panose="020B0509030404040204" pitchFamily="49" charset="0"/>
              </a:rPr>
              <a:t>a set resides in the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Monaco" panose="020B0509030404040204" pitchFamily="49" charset="0"/>
              </a:rPr>
              <a:t>`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Monaco" panose="020B0509030404040204" pitchFamily="49" charset="0"/>
              </a:rPr>
              <a:t>nasaweather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Monaco" panose="020B0509030404040204" pitchFamily="49" charset="0"/>
              </a:rPr>
              <a:t>`</a:t>
            </a:r>
            <a:r>
              <a:rPr lang="en-US" dirty="0">
                <a:latin typeface="Monaco" panose="020B0509030404040204" pitchFamily="49" charset="0"/>
              </a:rPr>
              <a:t> package</a:t>
            </a:r>
            <a:endParaRPr dirty="0">
              <a:latin typeface="Monaco" panose="020B0509030404040204" pitchFamily="49" charset="0"/>
            </a:endParaRPr>
          </a:p>
        </p:txBody>
      </p:sp>
      <p:pic>
        <p:nvPicPr>
          <p:cNvPr id="182" name="Screen Shot 2017-06-27 at 10.22.18 AM.png" descr="Screen Shot 2017-06-27 at 10.22.18 AM.png"/>
          <p:cNvPicPr>
            <a:picLocks noChangeAspect="1"/>
          </p:cNvPicPr>
          <p:nvPr/>
        </p:nvPicPr>
        <p:blipFill>
          <a:blip r:embed="rId2"/>
          <a:srcRect b="55327"/>
          <a:stretch>
            <a:fillRect/>
          </a:stretch>
        </p:blipFill>
        <p:spPr>
          <a:xfrm>
            <a:off x="13750548" y="3526547"/>
            <a:ext cx="10415598" cy="2627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678936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port narrative &amp; styling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Solution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81" name="Turn the line that begins with &quot;Data&quot; into a second level header.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914400" indent="-914400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3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Make the letter R italicized.</a:t>
            </a:r>
            <a:endParaRPr lang="en-US" dirty="0">
              <a:latin typeface="Lato Light" panose="020F0302020204030203" pitchFamily="34" charset="0"/>
            </a:endParaRPr>
          </a:p>
          <a:p>
            <a:pPr marL="914400" indent="-914400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3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lang="en-US" dirty="0">
              <a:latin typeface="Lato Light" panose="020F0302020204030203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Monaco" panose="020B0509030404040204" pitchFamily="49" charset="0"/>
              </a:rPr>
              <a:t>			 *R*</a:t>
            </a:r>
            <a:endParaRPr dirty="0">
              <a:solidFill>
                <a:schemeClr val="accent5">
                  <a:lumMod val="60000"/>
                  <a:lumOff val="40000"/>
                </a:schemeClr>
              </a:solidFill>
              <a:latin typeface="Monaco" panose="020B0509030404040204" pitchFamily="49" charset="0"/>
            </a:endParaRPr>
          </a:p>
        </p:txBody>
      </p:sp>
      <p:pic>
        <p:nvPicPr>
          <p:cNvPr id="182" name="Screen Shot 2017-06-27 at 10.22.18 AM.png" descr="Screen Shot 2017-06-27 at 10.22.18 AM.png"/>
          <p:cNvPicPr>
            <a:picLocks noChangeAspect="1"/>
          </p:cNvPicPr>
          <p:nvPr/>
        </p:nvPicPr>
        <p:blipFill>
          <a:blip r:embed="rId2"/>
          <a:srcRect b="55327"/>
          <a:stretch>
            <a:fillRect/>
          </a:stretch>
        </p:blipFill>
        <p:spPr>
          <a:xfrm>
            <a:off x="13750548" y="3526547"/>
            <a:ext cx="10415598" cy="2627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4344083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port narrative &amp; styling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Solution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81" name="Turn the line that begins with &quot;Data&quot; into a second level header.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3090148" cy="896689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914400" indent="-914400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4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Change "2006 ASA Data Expo" to a link that points to </a:t>
            </a:r>
            <a:r>
              <a:rPr dirty="0">
                <a:latin typeface="Lato Light" panose="020F0302020204030203" pitchFamily="34" charset="0"/>
                <a:hlinkClick r:id="rId2"/>
              </a:rPr>
              <a:t>http://stat-computing.org/dataexpo/2006</a:t>
            </a:r>
            <a:endParaRPr lang="en-US" dirty="0">
              <a:latin typeface="Lato Light" panose="020F0302020204030203" pitchFamily="34" charset="0"/>
            </a:endParaRPr>
          </a:p>
          <a:p>
            <a:pPr marL="914400" indent="-914400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4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lang="en-US" dirty="0">
              <a:latin typeface="Lato Light" panose="020F0302020204030203" pitchFamily="34" charset="0"/>
            </a:endParaRPr>
          </a:p>
          <a:p>
            <a:pPr marL="736600" lvl="1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Monaco" panose="020B0509030404040204" pitchFamily="49" charset="0"/>
              </a:rPr>
              <a:t>The data set comes from the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Monaco" panose="020B0509030404040204" pitchFamily="49" charset="0"/>
              </a:rPr>
              <a:t>[2006 ASA Data Expo]</a:t>
            </a:r>
            <a:r>
              <a:rPr lang="en-US" dirty="0">
                <a:solidFill>
                  <a:srgbClr val="00B0F0"/>
                </a:solidFill>
                <a:latin typeface="Monaco" panose="020B0509030404040204" pitchFamily="49" charset="0"/>
              </a:rPr>
              <a:t>(http://stat-computing.org/dataexpo/2006).</a:t>
            </a:r>
          </a:p>
        </p:txBody>
      </p:sp>
      <p:pic>
        <p:nvPicPr>
          <p:cNvPr id="182" name="Screen Shot 2017-06-27 at 10.22.18 AM.png" descr="Screen Shot 2017-06-27 at 10.22.18 AM.png"/>
          <p:cNvPicPr>
            <a:picLocks noChangeAspect="1"/>
          </p:cNvPicPr>
          <p:nvPr/>
        </p:nvPicPr>
        <p:blipFill>
          <a:blip r:embed="rId3"/>
          <a:srcRect b="55327"/>
          <a:stretch>
            <a:fillRect/>
          </a:stretch>
        </p:blipFill>
        <p:spPr>
          <a:xfrm>
            <a:off x="13750548" y="3526547"/>
            <a:ext cx="10415598" cy="2627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9042933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port narrative &amp; styling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How to: Lists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5" name="install.packages(&quot;tidyverse&quot;)…"/>
          <p:cNvSpPr txBox="1">
            <a:spLocks/>
          </p:cNvSpPr>
          <p:nvPr/>
        </p:nvSpPr>
        <p:spPr>
          <a:xfrm>
            <a:off x="0" y="3908558"/>
            <a:ext cx="24384000" cy="9807441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lnSpcReduction="10000"/>
          </a:bodyPr>
          <a:lstStyle>
            <a:lvl1pPr marL="7366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14732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22098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29464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36830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numbered lists (don’t forget the space after the dot)</a:t>
            </a:r>
          </a:p>
          <a:p>
            <a:pPr marL="1682750" lvl="7" indent="-514350" defTabSz="457200" hangingPunct="1">
              <a:spcBef>
                <a:spcPts val="0"/>
              </a:spcBef>
              <a:buSzTx/>
              <a:buFontTx/>
              <a:buAutoNum type="arabicPeriod"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 One</a:t>
            </a:r>
          </a:p>
          <a:p>
            <a:pPr marL="1682750" lvl="7" indent="-514350" defTabSz="457200" hangingPunct="1">
              <a:spcBef>
                <a:spcPts val="0"/>
              </a:spcBef>
              <a:buSzTx/>
              <a:buFontTx/>
              <a:buAutoNum type="arabicPeriod"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 Two</a:t>
            </a:r>
          </a:p>
          <a:p>
            <a:pPr marL="1682750" lvl="7" indent="-514350" defTabSz="457200" hangingPunct="1">
              <a:spcBef>
                <a:spcPts val="0"/>
              </a:spcBef>
              <a:buSzTx/>
              <a:buFontTx/>
              <a:buAutoNum type="arabicPeriod"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 Three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300" dirty="0">
              <a:solidFill>
                <a:srgbClr val="515151"/>
              </a:solidFill>
              <a:latin typeface="Monaco"/>
              <a:ea typeface="Monaco"/>
              <a:cs typeface="Monaco"/>
              <a:sym typeface="Monaco"/>
            </a:endParaRP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bulleted list with sub points (two spaces in front for sub points)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can use *, -, or + symbol for bullet points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* eggs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* milk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  - skim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  - full fat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* bread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* (chocolate to eat on way home so bae doesn’t eat it)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300" dirty="0">
              <a:solidFill>
                <a:srgbClr val="515151"/>
              </a:solidFill>
              <a:latin typeface="Monaco"/>
              <a:ea typeface="Monaco"/>
              <a:cs typeface="Monaco"/>
              <a:sym typeface="Monaco"/>
            </a:endParaRP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can mix types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1. it’s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2. a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  + hi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  + there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3. mixed list</a:t>
            </a:r>
          </a:p>
        </p:txBody>
      </p:sp>
    </p:spTree>
    <p:extLst>
      <p:ext uri="{BB962C8B-B14F-4D97-AF65-F5344CB8AC3E}">
        <p14:creationId xmlns:p14="http://schemas.microsoft.com/office/powerpoint/2010/main" val="278193152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port narrative &amp; styling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Your Turn!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85" name="Turn the text into a bulleted list with 3 bullets:  temp, pressure, ozone.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/>
          <a:lstStyle/>
          <a:p>
            <a:pPr marL="750093" indent="-750093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5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Turn the text into a bulleted list with 3 bullets:  temp, pressure, ozone.</a:t>
            </a:r>
          </a:p>
          <a:p>
            <a:pPr marL="750093" indent="-750093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5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Make temp, pressure, ozone </a:t>
            </a:r>
            <a:r>
              <a:rPr b="1" dirty="0">
                <a:latin typeface="Lato Light" panose="020F0302020204030203" pitchFamily="34" charset="0"/>
                <a:ea typeface="Gill Sans"/>
                <a:cs typeface="Gill Sans"/>
                <a:sym typeface="Gill Sans"/>
              </a:rPr>
              <a:t>bold</a:t>
            </a:r>
            <a:r>
              <a:rPr dirty="0">
                <a:latin typeface="Lato Light" panose="020F0302020204030203" pitchFamily="34" charset="0"/>
              </a:rPr>
              <a:t> at the start of each entry.</a:t>
            </a:r>
          </a:p>
          <a:p>
            <a:pPr marL="750093" indent="-750093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5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Make </a:t>
            </a:r>
            <a:r>
              <a:rPr i="1" dirty="0">
                <a:latin typeface="Lato Light" panose="020F0302020204030203" pitchFamily="34" charset="0"/>
                <a:ea typeface="Gill Sans"/>
                <a:cs typeface="Gill Sans"/>
                <a:sym typeface="Gill Sans"/>
              </a:rPr>
              <a:t>K</a:t>
            </a:r>
            <a:r>
              <a:rPr dirty="0">
                <a:latin typeface="Lato Light" panose="020F0302020204030203" pitchFamily="34" charset="0"/>
              </a:rPr>
              <a:t>, </a:t>
            </a:r>
            <a:r>
              <a:rPr i="1" dirty="0" err="1">
                <a:latin typeface="Lato Light" panose="020F0302020204030203" pitchFamily="34" charset="0"/>
                <a:ea typeface="Gill Sans"/>
                <a:cs typeface="Gill Sans"/>
                <a:sym typeface="Gill Sans"/>
              </a:rPr>
              <a:t>mb</a:t>
            </a:r>
            <a:r>
              <a:rPr dirty="0">
                <a:latin typeface="Lato Light" panose="020F0302020204030203" pitchFamily="34" charset="0"/>
              </a:rPr>
              <a:t>, and </a:t>
            </a:r>
            <a:r>
              <a:rPr i="1" dirty="0">
                <a:latin typeface="Lato Light" panose="020F0302020204030203" pitchFamily="34" charset="0"/>
                <a:ea typeface="Gill Sans"/>
                <a:cs typeface="Gill Sans"/>
                <a:sym typeface="Gill Sans"/>
              </a:rPr>
              <a:t>DU</a:t>
            </a:r>
            <a:r>
              <a:rPr dirty="0">
                <a:latin typeface="Lato Light" panose="020F0302020204030203" pitchFamily="34" charset="0"/>
              </a:rPr>
              <a:t> italicized at the end of each entry.</a:t>
            </a:r>
          </a:p>
        </p:txBody>
      </p:sp>
      <p:pic>
        <p:nvPicPr>
          <p:cNvPr id="186" name="Screen Shot 2017-06-27 at 10.33.11 AM.png" descr="Screen Shot 2017-06-27 at 10.33.1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462" y="3616408"/>
            <a:ext cx="10414001" cy="544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“Organization is what you do before you do something, so that when you do it, it is not all mixed up.”…"/>
          <p:cNvSpPr txBox="1"/>
          <p:nvPr/>
        </p:nvSpPr>
        <p:spPr>
          <a:xfrm>
            <a:off x="1448196" y="5129321"/>
            <a:ext cx="21487608" cy="345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/>
            </a:pPr>
            <a:r>
              <a:rPr sz="6000" i="1" dirty="0">
                <a:latin typeface="Lato" panose="020F0502020204030203" pitchFamily="34" charset="0"/>
                <a:ea typeface="Gill Sans"/>
                <a:cs typeface="Gill Sans"/>
                <a:sym typeface="Gill Sans"/>
              </a:rPr>
              <a:t>“Organization is what you do before you do something, so that when you do it, it is not all mixed up.”</a:t>
            </a:r>
          </a:p>
          <a:p>
            <a:pPr lvl="8">
              <a:defRPr sz="5200"/>
            </a:pPr>
            <a:endParaRPr sz="6000" i="1" dirty="0">
              <a:latin typeface="Lato" panose="020F0502020204030203" pitchFamily="34" charset="0"/>
              <a:ea typeface="Gill Sans"/>
              <a:cs typeface="Gill Sans"/>
              <a:sym typeface="Gill Sans"/>
            </a:endParaRPr>
          </a:p>
          <a:p>
            <a:pPr lvl="8">
              <a:defRPr sz="5200"/>
            </a:pPr>
            <a:r>
              <a:rPr sz="3800" dirty="0">
                <a:latin typeface="Lato" panose="020F0502020204030203" pitchFamily="34" charset="0"/>
              </a:rPr>
              <a:t>- A. A. Milne       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port narrative &amp; styling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Solution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85" name="Turn the text into a bulleted list with 3 bullets:  temp, pressure, ozone.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/>
          <a:lstStyle/>
          <a:p>
            <a:pPr marL="750093" indent="-750093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5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Turn the text into a bulleted list with 3 bullets:  temp, pressure, ozone.</a:t>
            </a:r>
            <a:endParaRPr lang="en-US" dirty="0">
              <a:latin typeface="Lato Light" panose="020F0302020204030203" pitchFamily="34" charset="0"/>
            </a:endParaRPr>
          </a:p>
          <a:p>
            <a:pPr marL="750093" indent="-750093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5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lang="en-US" dirty="0">
              <a:latin typeface="Lato Light" panose="020F0302020204030203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*</a:t>
            </a:r>
            <a:r>
              <a:rPr lang="en-US" dirty="0">
                <a:latin typeface="Monaco" panose="020B0509030404040204" pitchFamily="49" charset="0"/>
              </a:rPr>
              <a:t> temp –</a:t>
            </a: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*</a:t>
            </a:r>
            <a:r>
              <a:rPr lang="en-US" dirty="0">
                <a:latin typeface="Monaco" panose="020B0509030404040204" pitchFamily="49" charset="0"/>
              </a:rPr>
              <a:t> pressure –</a:t>
            </a: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*</a:t>
            </a:r>
            <a:r>
              <a:rPr lang="en-US" dirty="0">
                <a:latin typeface="Monaco" panose="020B0509030404040204" pitchFamily="49" charset="0"/>
              </a:rPr>
              <a:t> ozone –</a:t>
            </a:r>
            <a:endParaRPr dirty="0">
              <a:latin typeface="Monaco" panose="020B0509030404040204" pitchFamily="49" charset="0"/>
            </a:endParaRPr>
          </a:p>
        </p:txBody>
      </p:sp>
      <p:pic>
        <p:nvPicPr>
          <p:cNvPr id="186" name="Screen Shot 2017-06-27 at 10.33.11 AM.png" descr="Screen Shot 2017-06-27 at 10.33.1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462" y="3616408"/>
            <a:ext cx="10414001" cy="5441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7058597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port narrative &amp; styling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Solution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85" name="Turn the text into a bulleted list with 3 bullets:  temp, pressure, ozone.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/>
          <a:lstStyle/>
          <a:p>
            <a:pPr marL="914400" indent="-914400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6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Make temp, pressure, ozone </a:t>
            </a:r>
            <a:r>
              <a:rPr b="1" dirty="0">
                <a:latin typeface="Lato Light" panose="020F0302020204030203" pitchFamily="34" charset="0"/>
                <a:ea typeface="Gill Sans"/>
                <a:cs typeface="Gill Sans"/>
                <a:sym typeface="Gill Sans"/>
              </a:rPr>
              <a:t>bold</a:t>
            </a:r>
            <a:r>
              <a:rPr dirty="0">
                <a:latin typeface="Lato Light" panose="020F0302020204030203" pitchFamily="34" charset="0"/>
              </a:rPr>
              <a:t> at the start of each entry.</a:t>
            </a:r>
            <a:endParaRPr lang="en-US" dirty="0">
              <a:latin typeface="Lato Light" panose="020F0302020204030203" pitchFamily="34" charset="0"/>
            </a:endParaRPr>
          </a:p>
          <a:p>
            <a:pPr marL="914400" indent="-914400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6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lang="en-US" dirty="0">
              <a:latin typeface="Lato Light" panose="020F0302020204030203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Monaco" panose="020B0509030404040204" pitchFamily="49" charset="0"/>
              </a:rPr>
              <a:t>* </a:t>
            </a: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**</a:t>
            </a:r>
            <a:r>
              <a:rPr lang="en-US" dirty="0">
                <a:latin typeface="Monaco" panose="020B0509030404040204" pitchFamily="49" charset="0"/>
              </a:rPr>
              <a:t>temp</a:t>
            </a: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**</a:t>
            </a:r>
            <a:r>
              <a:rPr lang="en-US" dirty="0">
                <a:latin typeface="Monaco" panose="020B0509030404040204" pitchFamily="49" charset="0"/>
              </a:rPr>
              <a:t> -</a:t>
            </a: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Monaco" panose="020B0509030404040204" pitchFamily="49" charset="0"/>
              </a:rPr>
              <a:t>* </a:t>
            </a: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**</a:t>
            </a:r>
            <a:r>
              <a:rPr lang="en-US" dirty="0">
                <a:latin typeface="Monaco" panose="020B0509030404040204" pitchFamily="49" charset="0"/>
              </a:rPr>
              <a:t>pressure</a:t>
            </a: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**</a:t>
            </a:r>
            <a:r>
              <a:rPr lang="en-US" dirty="0">
                <a:latin typeface="Monaco" panose="020B0509030404040204" pitchFamily="49" charset="0"/>
              </a:rPr>
              <a:t> -</a:t>
            </a: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Monaco" panose="020B0509030404040204" pitchFamily="49" charset="0"/>
              </a:rPr>
              <a:t>* </a:t>
            </a: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**</a:t>
            </a:r>
            <a:r>
              <a:rPr lang="en-US" dirty="0">
                <a:latin typeface="Monaco" panose="020B0509030404040204" pitchFamily="49" charset="0"/>
              </a:rPr>
              <a:t>ozone</a:t>
            </a: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**</a:t>
            </a:r>
            <a:r>
              <a:rPr lang="en-US" dirty="0">
                <a:latin typeface="Monaco" panose="020B0509030404040204" pitchFamily="49" charset="0"/>
              </a:rPr>
              <a:t> -</a:t>
            </a:r>
          </a:p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lang="en-US" dirty="0">
              <a:latin typeface="Lato Light" panose="020F0302020204030203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dirty="0">
              <a:latin typeface="Lato Light" panose="020F0302020204030203" pitchFamily="34" charset="0"/>
            </a:endParaRPr>
          </a:p>
        </p:txBody>
      </p:sp>
      <p:pic>
        <p:nvPicPr>
          <p:cNvPr id="186" name="Screen Shot 2017-06-27 at 10.33.11 AM.png" descr="Screen Shot 2017-06-27 at 10.33.1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462" y="3616408"/>
            <a:ext cx="10414001" cy="5441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3596894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port narrative &amp; styling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Solution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85" name="Turn the text into a bulleted list with 3 bullets:  temp, pressure, ozone.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/>
          <a:lstStyle/>
          <a:p>
            <a:pPr marL="914400" indent="-914400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7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Make </a:t>
            </a:r>
            <a:r>
              <a:rPr i="1" dirty="0">
                <a:latin typeface="Lato Light" panose="020F0302020204030203" pitchFamily="34" charset="0"/>
                <a:ea typeface="Gill Sans"/>
                <a:cs typeface="Gill Sans"/>
                <a:sym typeface="Gill Sans"/>
              </a:rPr>
              <a:t>K</a:t>
            </a:r>
            <a:r>
              <a:rPr dirty="0">
                <a:latin typeface="Lato Light" panose="020F0302020204030203" pitchFamily="34" charset="0"/>
              </a:rPr>
              <a:t>, </a:t>
            </a:r>
            <a:r>
              <a:rPr i="1" dirty="0" err="1">
                <a:latin typeface="Lato Light" panose="020F0302020204030203" pitchFamily="34" charset="0"/>
                <a:ea typeface="Gill Sans"/>
                <a:cs typeface="Gill Sans"/>
                <a:sym typeface="Gill Sans"/>
              </a:rPr>
              <a:t>mb</a:t>
            </a:r>
            <a:r>
              <a:rPr dirty="0">
                <a:latin typeface="Lato Light" panose="020F0302020204030203" pitchFamily="34" charset="0"/>
              </a:rPr>
              <a:t>, and </a:t>
            </a:r>
            <a:r>
              <a:rPr i="1" dirty="0">
                <a:latin typeface="Lato Light" panose="020F0302020204030203" pitchFamily="34" charset="0"/>
                <a:ea typeface="Gill Sans"/>
                <a:cs typeface="Gill Sans"/>
                <a:sym typeface="Gill Sans"/>
              </a:rPr>
              <a:t>DU</a:t>
            </a:r>
            <a:r>
              <a:rPr dirty="0">
                <a:latin typeface="Lato Light" panose="020F0302020204030203" pitchFamily="34" charset="0"/>
              </a:rPr>
              <a:t> italicized at the end of each entry.</a:t>
            </a:r>
            <a:endParaRPr lang="en-US" dirty="0">
              <a:latin typeface="Lato Light" panose="020F0302020204030203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lang="en-US" dirty="0">
              <a:latin typeface="Lato Light" panose="020F0302020204030203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*</a:t>
            </a:r>
            <a:r>
              <a:rPr lang="en-US" dirty="0">
                <a:latin typeface="Monaco" panose="020B0509030404040204" pitchFamily="49" charset="0"/>
              </a:rPr>
              <a:t>K</a:t>
            </a: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*</a:t>
            </a: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*</a:t>
            </a:r>
            <a:r>
              <a:rPr lang="en-US" dirty="0" err="1">
                <a:latin typeface="Monaco" panose="020B0509030404040204" pitchFamily="49" charset="0"/>
              </a:rPr>
              <a:t>mb</a:t>
            </a: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*</a:t>
            </a: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*</a:t>
            </a:r>
            <a:r>
              <a:rPr lang="en-US" dirty="0">
                <a:latin typeface="Monaco" panose="020B0509030404040204" pitchFamily="49" charset="0"/>
              </a:rPr>
              <a:t>DU</a:t>
            </a: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*</a:t>
            </a: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dirty="0">
              <a:latin typeface="Lato Light" panose="020F0302020204030203" pitchFamily="34" charset="0"/>
            </a:endParaRPr>
          </a:p>
        </p:txBody>
      </p:sp>
      <p:pic>
        <p:nvPicPr>
          <p:cNvPr id="186" name="Screen Shot 2017-06-27 at 10.33.11 AM.png" descr="Screen Shot 2017-06-27 at 10.33.1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462" y="3616408"/>
            <a:ext cx="10414001" cy="5441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050543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port narrative &amp; styling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How to: Formulas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81" name="Turn the line that begins with &quot;Data&quot; into a second level header.…"/>
          <p:cNvSpPr txBox="1">
            <a:spLocks noGrp="1"/>
          </p:cNvSpPr>
          <p:nvPr>
            <p:ph type="body" sz="half" idx="1"/>
          </p:nvPr>
        </p:nvSpPr>
        <p:spPr>
          <a:xfrm>
            <a:off x="660401" y="3835400"/>
            <a:ext cx="8958799" cy="8966898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Multiple markdown syntaxes exist to place inline formulas and to display formulas (centered on page on its own line)</a:t>
            </a:r>
          </a:p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 err="1">
                <a:latin typeface="Lato Light" panose="020F0302020204030203" pitchFamily="34" charset="0"/>
              </a:rPr>
              <a:t>LaTeX</a:t>
            </a:r>
            <a:r>
              <a:rPr lang="en-US" dirty="0">
                <a:latin typeface="Lato Light" panose="020F0302020204030203" pitchFamily="34" charset="0"/>
              </a:rPr>
              <a:t> formulae:</a:t>
            </a:r>
          </a:p>
          <a:p>
            <a:pPr lvl="1" defTabSz="457200">
              <a:lnSpc>
                <a:spcPct val="100000"/>
              </a:lnSpc>
              <a:spcBef>
                <a:spcPts val="3500"/>
              </a:spcBef>
              <a:buSzPct val="100000"/>
              <a:buFont typeface="Courier New" panose="02070309020205020404" pitchFamily="49" charset="0"/>
              <a:buChar char="o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Surround formula with one $ sign to create an inline formula</a:t>
            </a:r>
          </a:p>
          <a:p>
            <a:pPr lvl="1" defTabSz="457200">
              <a:lnSpc>
                <a:spcPct val="100000"/>
              </a:lnSpc>
              <a:spcBef>
                <a:spcPts val="3500"/>
              </a:spcBef>
              <a:buSzPct val="100000"/>
              <a:buFont typeface="Courier New" panose="02070309020205020404" pitchFamily="49" charset="0"/>
              <a:buChar char="o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Surround formula with two $ signs to display a formula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5" name="install.packages(&quot;tidyverse&quot;)…"/>
          <p:cNvSpPr txBox="1">
            <a:spLocks/>
          </p:cNvSpPr>
          <p:nvPr/>
        </p:nvSpPr>
        <p:spPr>
          <a:xfrm>
            <a:off x="9813600" y="3908558"/>
            <a:ext cx="14570400" cy="9807441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7366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14732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22098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29464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36830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create inline formula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$\</a:t>
            </a:r>
            <a:r>
              <a:rPr lang="en-US" sz="3300" dirty="0" err="1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forall</a:t>
            </a: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 x \in X, \quad \exists y \</a:t>
            </a:r>
            <a:r>
              <a:rPr lang="en-US" sz="3300" dirty="0" err="1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leq</a:t>
            </a: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 \epsilon$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300" dirty="0">
              <a:solidFill>
                <a:srgbClr val="515151"/>
              </a:solidFill>
              <a:latin typeface="Monaco"/>
              <a:ea typeface="Monaco"/>
              <a:cs typeface="Monaco"/>
              <a:sym typeface="Monaco"/>
            </a:endParaRP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create displayed formula</a:t>
            </a:r>
          </a:p>
          <a:p>
            <a:pPr marL="0" lvl="5" indent="1143000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s-E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$$\</a:t>
            </a:r>
            <a:r>
              <a:rPr lang="es-ES" sz="3300" dirty="0" err="1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cos</a:t>
            </a:r>
            <a:r>
              <a:rPr lang="es-E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 (2\theta) = \cos^2 \theta - \sin^2 \theta$$</a:t>
            </a:r>
            <a:endParaRPr lang="en-US" sz="3300" dirty="0">
              <a:solidFill>
                <a:srgbClr val="515151"/>
              </a:solidFill>
              <a:latin typeface="Monaco"/>
              <a:ea typeface="Monaco"/>
              <a:cs typeface="Monaco"/>
              <a:sym typeface="Monaco"/>
            </a:endParaRPr>
          </a:p>
          <a:p>
            <a:pPr marL="0" lvl="5" indent="1143000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300" dirty="0">
              <a:solidFill>
                <a:srgbClr val="515151"/>
              </a:solidFill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82763668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port narrative &amp; styling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Your Turn!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89" name="Create a function that illustrates the conversion from Kelvin to degrees Celsius: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/>
          <a:lstStyle/>
          <a:p>
            <a:pPr marL="750093" indent="-750093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8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>
                <a:latin typeface="Lato Light" panose="020F0302020204030203" pitchFamily="34" charset="0"/>
              </a:rPr>
              <a:t>Create a function that illustrates the conversion from Kelvin to degrees Celsius:</a:t>
            </a:r>
          </a:p>
          <a:p>
            <a:pPr marL="750093" indent="-750093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8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>
              <a:latin typeface="Lato Light" panose="020F0302020204030203" pitchFamily="34" charset="0"/>
            </a:endParaRPr>
          </a:p>
          <a:p>
            <a:pPr marL="457200" indent="-457200" algn="ctr" defTabSz="457200">
              <a:lnSpc>
                <a:spcPct val="100000"/>
              </a:lnSpc>
              <a:spcBef>
                <a:spcPts val="3500"/>
              </a:spcBef>
              <a:buSzTx/>
              <a:buNone/>
              <a:tabLst>
                <a:tab pos="139700" algn="l"/>
                <a:tab pos="457200" algn="l"/>
              </a:tabLst>
              <a:defRPr sz="5500" i="1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Lato Light" panose="020F0302020204030203" pitchFamily="34" charset="0"/>
              </a:rPr>
              <a:t>celsius = kelvin - 273.15</a:t>
            </a:r>
          </a:p>
        </p:txBody>
      </p:sp>
      <p:pic>
        <p:nvPicPr>
          <p:cNvPr id="190" name="Screen Shot 2017-06-27 at 10.39.01 AM.png" descr="Screen Shot 2017-06-27 at 10.39.0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862" y="3742614"/>
            <a:ext cx="10414001" cy="7412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port narrative &amp; styling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Solution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89" name="Create a function that illustrates the conversion from Kelvin to degrees Celsius: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/>
          <a:lstStyle/>
          <a:p>
            <a:pPr marL="750093" indent="-750093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8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Create a function that illustrates the conversion from Kelvin to degrees Celsius:</a:t>
            </a:r>
          </a:p>
          <a:p>
            <a:pPr marL="750093" indent="-750093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8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dirty="0">
              <a:latin typeface="Lato Light" panose="020F0302020204030203" pitchFamily="34" charset="0"/>
            </a:endParaRPr>
          </a:p>
          <a:p>
            <a:pPr marL="457200" indent="-457200" algn="ctr" defTabSz="457200">
              <a:lnSpc>
                <a:spcPct val="100000"/>
              </a:lnSpc>
              <a:spcBef>
                <a:spcPts val="3500"/>
              </a:spcBef>
              <a:buSzTx/>
              <a:buNone/>
              <a:tabLst>
                <a:tab pos="139700" algn="l"/>
                <a:tab pos="457200" algn="l"/>
              </a:tabLst>
              <a:defRPr sz="5500" i="1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>
                <a:latin typeface="Lato Light" panose="020F0302020204030203" pitchFamily="34" charset="0"/>
              </a:rPr>
              <a:t>celsius</a:t>
            </a:r>
            <a:r>
              <a:rPr dirty="0">
                <a:latin typeface="Lato Light" panose="020F0302020204030203" pitchFamily="34" charset="0"/>
              </a:rPr>
              <a:t> = kelvin - 273.15</a:t>
            </a:r>
            <a:endParaRPr lang="en-US" dirty="0">
              <a:latin typeface="Lato Light" panose="020F0302020204030203" pitchFamily="34" charset="0"/>
            </a:endParaRPr>
          </a:p>
          <a:p>
            <a:pPr marL="457200" indent="-457200" algn="ctr" defTabSz="457200">
              <a:lnSpc>
                <a:spcPct val="100000"/>
              </a:lnSpc>
              <a:spcBef>
                <a:spcPts val="3500"/>
              </a:spcBef>
              <a:buSzTx/>
              <a:buNone/>
              <a:tabLst>
                <a:tab pos="139700" algn="l"/>
                <a:tab pos="457200" algn="l"/>
              </a:tabLst>
              <a:defRPr sz="5500" i="1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dirty="0">
              <a:latin typeface="Lato Light" panose="020F0302020204030203" pitchFamily="34" charset="0"/>
            </a:endParaRPr>
          </a:p>
          <a:p>
            <a:pPr marL="457200" indent="-457200" algn="ctr" defTabSz="457200">
              <a:lnSpc>
                <a:spcPct val="100000"/>
              </a:lnSpc>
              <a:spcBef>
                <a:spcPts val="3500"/>
              </a:spcBef>
              <a:buSzTx/>
              <a:buNone/>
              <a:tabLst>
                <a:tab pos="139700" algn="l"/>
                <a:tab pos="457200" algn="l"/>
              </a:tabLst>
              <a:defRPr sz="5500" i="1">
                <a:solidFill>
                  <a:srgbClr val="3A3A3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$$</a:t>
            </a:r>
            <a:r>
              <a:rPr lang="en-US" dirty="0" err="1">
                <a:solidFill>
                  <a:srgbClr val="FF0000"/>
                </a:solidFill>
                <a:latin typeface="Monaco" panose="020B0509030404040204" pitchFamily="49" charset="0"/>
              </a:rPr>
              <a:t>celsius</a:t>
            </a: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 = kelvin - 273.15$$</a:t>
            </a:r>
            <a:endParaRPr dirty="0">
              <a:solidFill>
                <a:srgbClr val="FF0000"/>
              </a:solidFill>
              <a:latin typeface="Monaco" panose="020B0509030404040204" pitchFamily="49" charset="0"/>
            </a:endParaRPr>
          </a:p>
        </p:txBody>
      </p:sp>
      <p:pic>
        <p:nvPicPr>
          <p:cNvPr id="190" name="Screen Shot 2017-06-27 at 10.39.01 AM.png" descr="Screen Shot 2017-06-27 at 10.39.0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862" y="3742614"/>
            <a:ext cx="10414001" cy="74125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7185318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port narrative &amp; styling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How to: What Is A Code Chunk?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89" name="Create a function that illustrates the conversion from Kelvin to degrees Celsius: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/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A code chunk runs code (this is a markdown principle in general, not just for R Markdown)</a:t>
            </a:r>
          </a:p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Necessary to run code in an R Markdown file</a:t>
            </a:r>
          </a:p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Three ways to insert code chunk:</a:t>
            </a:r>
          </a:p>
          <a:p>
            <a:pPr lvl="1" defTabSz="457200">
              <a:lnSpc>
                <a:spcPct val="100000"/>
              </a:lnSpc>
              <a:spcBef>
                <a:spcPts val="3500"/>
              </a:spcBef>
              <a:buSzPct val="100000"/>
              <a:buFont typeface="Wingdings" panose="05000000000000000000" pitchFamily="2" charset="2"/>
              <a:buChar char="ü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Keyboard shortcut!  Ctrl + Alt + I</a:t>
            </a:r>
          </a:p>
          <a:p>
            <a:pPr lvl="1" defTabSz="457200">
              <a:lnSpc>
                <a:spcPct val="100000"/>
              </a:lnSpc>
              <a:spcBef>
                <a:spcPts val="3500"/>
              </a:spcBef>
              <a:buSzPct val="100000"/>
              <a:buFont typeface="Wingdings" panose="05000000000000000000" pitchFamily="2" charset="2"/>
              <a:buChar char="ü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“Insert” button in the toolbar</a:t>
            </a:r>
          </a:p>
          <a:p>
            <a:pPr lvl="1" defTabSz="457200">
              <a:lnSpc>
                <a:spcPct val="100000"/>
              </a:lnSpc>
              <a:spcBef>
                <a:spcPts val="3500"/>
              </a:spcBef>
              <a:buSzPct val="100000"/>
              <a:buFont typeface="Wingdings" panose="05000000000000000000" pitchFamily="2" charset="2"/>
              <a:buChar char="ü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Manually typing ```{r}  ```</a:t>
            </a:r>
          </a:p>
        </p:txBody>
      </p:sp>
      <p:sp>
        <p:nvSpPr>
          <p:cNvPr id="5" name="install.packages(&quot;tidyverse&quot;)…"/>
          <p:cNvSpPr txBox="1">
            <a:spLocks/>
          </p:cNvSpPr>
          <p:nvPr/>
        </p:nvSpPr>
        <p:spPr>
          <a:xfrm>
            <a:off x="13449600" y="3908558"/>
            <a:ext cx="10934400" cy="9807441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7366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14732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22098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29464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36830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lvl="5" indent="230188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code chunk example</a:t>
            </a:r>
          </a:p>
          <a:p>
            <a:pPr marL="0" lvl="5" indent="230188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What will this code chunk do?</a:t>
            </a:r>
          </a:p>
          <a:p>
            <a:pPr marL="0" lvl="5" indent="230188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```{r}</a:t>
            </a:r>
          </a:p>
          <a:p>
            <a:pPr marL="0" lvl="5" indent="230188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summary(cars)</a:t>
            </a:r>
          </a:p>
          <a:p>
            <a:pPr marL="0" lvl="5" indent="230188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339445838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port narrative &amp; styling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How to: Code Chunk Names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89" name="Create a function that illustrates the conversion from Kelvin to degrees Celsius: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Can give code chunk an optional name</a:t>
            </a:r>
          </a:p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Advantages of naming code chunks:</a:t>
            </a:r>
          </a:p>
          <a:p>
            <a:pPr lvl="1" defTabSz="457200">
              <a:lnSpc>
                <a:spcPct val="100000"/>
              </a:lnSpc>
              <a:spcBef>
                <a:spcPts val="3500"/>
              </a:spcBef>
              <a:buSzPct val="100000"/>
              <a:buFont typeface="Courier New" panose="02070309020205020404" pitchFamily="49" charset="0"/>
              <a:buChar char="o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Navigate to specific code chunks easily with the drop-down code navigator in the bottom-left of the script editor</a:t>
            </a:r>
          </a:p>
          <a:p>
            <a:pPr lvl="1" defTabSz="457200">
              <a:lnSpc>
                <a:spcPct val="100000"/>
              </a:lnSpc>
              <a:spcBef>
                <a:spcPts val="3500"/>
              </a:spcBef>
              <a:buSzPct val="100000"/>
              <a:buFont typeface="Courier New" panose="02070309020205020404" pitchFamily="49" charset="0"/>
              <a:buChar char="o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Graphs made from chunks will be easier to use elsewhere</a:t>
            </a:r>
          </a:p>
          <a:p>
            <a:pPr lvl="1" defTabSz="457200">
              <a:lnSpc>
                <a:spcPct val="100000"/>
              </a:lnSpc>
              <a:spcBef>
                <a:spcPts val="3500"/>
              </a:spcBef>
              <a:buSzPct val="100000"/>
              <a:buFont typeface="Courier New" panose="02070309020205020404" pitchFamily="49" charset="0"/>
              <a:buChar char="o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Can cache chunks to knitting time later</a:t>
            </a:r>
          </a:p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Place code chunk name inside {} after the letter r</a:t>
            </a:r>
          </a:p>
        </p:txBody>
      </p:sp>
      <p:sp>
        <p:nvSpPr>
          <p:cNvPr id="5" name="install.packages(&quot;tidyverse&quot;)…"/>
          <p:cNvSpPr txBox="1">
            <a:spLocks/>
          </p:cNvSpPr>
          <p:nvPr/>
        </p:nvSpPr>
        <p:spPr>
          <a:xfrm>
            <a:off x="13449600" y="3908558"/>
            <a:ext cx="10934400" cy="9807441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7366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14732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22098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29464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36830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lvl="5" indent="230188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code chunk example</a:t>
            </a:r>
          </a:p>
          <a:p>
            <a:pPr marL="0" lvl="5" indent="230188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What will this code chunk do?</a:t>
            </a:r>
          </a:p>
          <a:p>
            <a:pPr marL="0" lvl="5" indent="230188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```{r cars-summary}</a:t>
            </a:r>
          </a:p>
          <a:p>
            <a:pPr marL="0" lvl="5" indent="230188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summary(cars)</a:t>
            </a:r>
          </a:p>
          <a:p>
            <a:pPr marL="0" lvl="5" indent="230188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150630247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port narrative &amp; styling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How to: Code Chunk options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89" name="Create a function that illustrates the conversion from Kelvin to degrees Celsius:…"/>
          <p:cNvSpPr txBox="1">
            <a:spLocks noGrp="1"/>
          </p:cNvSpPr>
          <p:nvPr>
            <p:ph type="body" sz="half" idx="1"/>
          </p:nvPr>
        </p:nvSpPr>
        <p:spPr>
          <a:xfrm>
            <a:off x="660401" y="3835400"/>
            <a:ext cx="9491600" cy="2723800"/>
          </a:xfrm>
          <a:prstGeom prst="rect">
            <a:avLst/>
          </a:prstGeom>
        </p:spPr>
        <p:txBody>
          <a:bodyPr anchor="t">
            <a:normAutofit fontScale="77500" lnSpcReduction="20000"/>
          </a:bodyPr>
          <a:lstStyle/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Customize code chunks with options that are placed in the chunk header</a:t>
            </a:r>
          </a:p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There are over 60 options!  The most important options are below.</a:t>
            </a:r>
          </a:p>
        </p:txBody>
      </p:sp>
      <p:sp>
        <p:nvSpPr>
          <p:cNvPr id="5" name="install.packages(&quot;tidyverse&quot;)…"/>
          <p:cNvSpPr txBox="1">
            <a:spLocks/>
          </p:cNvSpPr>
          <p:nvPr/>
        </p:nvSpPr>
        <p:spPr>
          <a:xfrm>
            <a:off x="10432800" y="3908559"/>
            <a:ext cx="13951200" cy="2650642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7366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14732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22098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29464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36830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lvl="5" indent="230188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code chunk example with option</a:t>
            </a:r>
          </a:p>
          <a:p>
            <a:pPr marL="0" lvl="5" indent="230188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What will this code chunk option do?</a:t>
            </a:r>
          </a:p>
          <a:p>
            <a:pPr marL="0" lvl="5" indent="230188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```{r cars-summary, echo = FALSE, warning = FALSE}</a:t>
            </a:r>
          </a:p>
          <a:p>
            <a:pPr marL="0" lvl="5" indent="230188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summary(cars)</a:t>
            </a:r>
          </a:p>
          <a:p>
            <a:pPr marL="0" lvl="5" indent="230188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```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2" y="6690487"/>
            <a:ext cx="16435058" cy="702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4260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creen Shot 2017-06-27 at 11.01.17 AM.png" descr="Screen Shot 2017-06-27 at 11.01.1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862" y="3709694"/>
            <a:ext cx="10414001" cy="1043074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embedding code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Your Turn!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94" name="Add code chunk 1 (R packages)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/>
          <a:lstStyle/>
          <a:p>
            <a:pPr marL="750093" indent="-750093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9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>
                <a:latin typeface="Lato Light" panose="020F0302020204030203" pitchFamily="34" charset="0"/>
              </a:rPr>
              <a:t>Add code chunk 1 (R packages)</a:t>
            </a:r>
          </a:p>
          <a:p>
            <a:pPr marL="1369615" lvl="1" indent="-633015" defTabSz="457200">
              <a:lnSpc>
                <a:spcPct val="100000"/>
              </a:lnSpc>
              <a:spcBef>
                <a:spcPts val="3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>
                <a:latin typeface="Lato Light" panose="020F0302020204030203" pitchFamily="34" charset="0"/>
              </a:rPr>
              <a:t>Set </a:t>
            </a:r>
            <a:r>
              <a:rPr sz="4500">
                <a:latin typeface="Lato Light" panose="020F0302020204030203" pitchFamily="34" charset="0"/>
                <a:ea typeface="Monaco"/>
                <a:cs typeface="Monaco"/>
                <a:sym typeface="Monaco"/>
              </a:rPr>
              <a:t>message=FALSE</a:t>
            </a:r>
            <a:r>
              <a:rPr>
                <a:latin typeface="Lato Light" panose="020F0302020204030203" pitchFamily="34" charset="0"/>
              </a:rPr>
              <a:t> so messages are not produced in your report when you load the packages</a:t>
            </a:r>
          </a:p>
          <a:p>
            <a:pPr marL="750093" indent="-750093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9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>
                <a:latin typeface="Lato Light" panose="020F0302020204030203" pitchFamily="34" charset="0"/>
              </a:rPr>
              <a:t> Add code chunk 2 (year being analyzed)</a:t>
            </a:r>
          </a:p>
          <a:p>
            <a:pPr marL="1369615" lvl="1" indent="-633015" defTabSz="457200">
              <a:lnSpc>
                <a:spcPct val="100000"/>
              </a:lnSpc>
              <a:spcBef>
                <a:spcPts val="3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>
                <a:latin typeface="Lato Light" panose="020F0302020204030203" pitchFamily="34" charset="0"/>
              </a:rPr>
              <a:t>Set </a:t>
            </a:r>
            <a:r>
              <a:rPr sz="4500">
                <a:latin typeface="Lato Light" panose="020F0302020204030203" pitchFamily="34" charset="0"/>
                <a:ea typeface="Monaco"/>
                <a:cs typeface="Monaco"/>
                <a:sym typeface="Monaco"/>
              </a:rPr>
              <a:t>echo=FALSE</a:t>
            </a:r>
            <a:r>
              <a:rPr>
                <a:latin typeface="Lato Light" panose="020F0302020204030203" pitchFamily="34" charset="0"/>
              </a:rPr>
              <a:t> so this code runs but is not visible to the reader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he basic idea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the basic idea</a:t>
            </a:r>
          </a:p>
        </p:txBody>
      </p:sp>
      <p:graphicFrame>
        <p:nvGraphicFramePr>
          <p:cNvPr id="141" name="Table"/>
          <p:cNvGraphicFramePr/>
          <p:nvPr>
            <p:extLst>
              <p:ext uri="{D42A27DB-BD31-4B8C-83A1-F6EECF244321}">
                <p14:modId xmlns:p14="http://schemas.microsoft.com/office/powerpoint/2010/main" val="610552468"/>
              </p:ext>
            </p:extLst>
          </p:nvPr>
        </p:nvGraphicFramePr>
        <p:xfrm>
          <a:off x="1306857" y="3676381"/>
          <a:ext cx="21770285" cy="7895502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614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380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dirty="0">
                          <a:solidFill>
                            <a:srgbClr val="FFFFFF"/>
                          </a:solidFill>
                          <a:latin typeface="Lato Light" panose="020F0302020204030203" pitchFamily="34" charset="0"/>
                        </a:rPr>
                        <a:t>Topic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dirty="0">
                          <a:solidFill>
                            <a:srgbClr val="FFFFFF"/>
                          </a:solidFill>
                          <a:latin typeface="Lato Light" panose="020F0302020204030203" pitchFamily="34" charset="0"/>
                        </a:rPr>
                        <a:t>Description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5131">
                <a:tc>
                  <a:txBody>
                    <a:bodyPr/>
                    <a:lstStyle/>
                    <a:p>
                      <a:pPr lvl="3" algn="l">
                        <a:defRPr sz="4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R project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8000">
                          <a:solidFill>
                            <a:srgbClr val="5A5F5E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?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8285">
                <a:tc>
                  <a:txBody>
                    <a:bodyPr/>
                    <a:lstStyle/>
                    <a:p>
                      <a:pPr lvl="3" algn="l">
                        <a:defRPr sz="4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R Markdown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8000">
                          <a:solidFill>
                            <a:srgbClr val="5A5F5E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?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8285">
                <a:tc>
                  <a:txBody>
                    <a:bodyPr/>
                    <a:lstStyle/>
                    <a:p>
                      <a:pPr lvl="3" algn="l">
                        <a:defRPr sz="4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R Notebook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8000">
                          <a:solidFill>
                            <a:srgbClr val="5A5F5E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?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creen Shot 2017-06-27 at 11.01.17 AM.png" descr="Screen Shot 2017-06-27 at 11.01.1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862" y="3709694"/>
            <a:ext cx="10414001" cy="1043074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embedding code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Solution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94" name="Add code chunk 1 (R packages)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750093" indent="-750093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9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Add code chunk 1 (R packages)</a:t>
            </a:r>
          </a:p>
          <a:p>
            <a:pPr marL="1369615" lvl="1" indent="-633015" defTabSz="457200">
              <a:lnSpc>
                <a:spcPct val="100000"/>
              </a:lnSpc>
              <a:spcBef>
                <a:spcPts val="3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Set </a:t>
            </a:r>
            <a:r>
              <a:rPr sz="4500" dirty="0">
                <a:latin typeface="Lato Light" panose="020F0302020204030203" pitchFamily="34" charset="0"/>
                <a:ea typeface="Monaco"/>
                <a:cs typeface="Monaco"/>
                <a:sym typeface="Monaco"/>
              </a:rPr>
              <a:t>message=FALSE</a:t>
            </a:r>
            <a:r>
              <a:rPr dirty="0">
                <a:latin typeface="Lato Light" panose="020F0302020204030203" pitchFamily="34" charset="0"/>
              </a:rPr>
              <a:t> so messages are not produced in your report when you load the packages</a:t>
            </a:r>
            <a:endParaRPr lang="en-US" dirty="0">
              <a:latin typeface="Lato Light" panose="020F0302020204030203" pitchFamily="34" charset="0"/>
            </a:endParaRPr>
          </a:p>
          <a:p>
            <a:pPr marL="736600" lvl="1" indent="0" defTabSz="457200">
              <a:lnSpc>
                <a:spcPct val="100000"/>
              </a:lnSpc>
              <a:spcBef>
                <a:spcPts val="3500"/>
              </a:spcBef>
              <a:buClr>
                <a:srgbClr val="535353"/>
              </a:buClr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lang="en-US" dirty="0">
              <a:latin typeface="Lato Light" panose="020F0302020204030203" pitchFamily="34" charset="0"/>
            </a:endParaRPr>
          </a:p>
          <a:p>
            <a:pPr marL="0" indent="0" defTabSz="457200">
              <a:lnSpc>
                <a:spcPct val="110000"/>
              </a:lnSpc>
              <a:spcBef>
                <a:spcPts val="0"/>
              </a:spcBef>
              <a:buClr>
                <a:srgbClr val="535353"/>
              </a:buClr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```{r message = FALSE}</a:t>
            </a:r>
          </a:p>
          <a:p>
            <a:pPr marL="0" indent="0" defTabSz="457200">
              <a:lnSpc>
                <a:spcPct val="110000"/>
              </a:lnSpc>
              <a:spcBef>
                <a:spcPts val="0"/>
              </a:spcBef>
              <a:buClr>
                <a:srgbClr val="535353"/>
              </a:buClr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library(</a:t>
            </a:r>
            <a:r>
              <a:rPr lang="en-US" dirty="0" err="1">
                <a:solidFill>
                  <a:srgbClr val="FF0000"/>
                </a:solidFill>
                <a:latin typeface="Monaco" panose="020B0509030404040204" pitchFamily="49" charset="0"/>
              </a:rPr>
              <a:t>nasaweather</a:t>
            </a: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)</a:t>
            </a:r>
          </a:p>
          <a:p>
            <a:pPr marL="0" indent="0" defTabSz="457200">
              <a:lnSpc>
                <a:spcPct val="110000"/>
              </a:lnSpc>
              <a:spcBef>
                <a:spcPts val="0"/>
              </a:spcBef>
              <a:buClr>
                <a:srgbClr val="535353"/>
              </a:buClr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library(</a:t>
            </a:r>
            <a:r>
              <a:rPr lang="en-US" dirty="0" err="1">
                <a:solidFill>
                  <a:srgbClr val="FF0000"/>
                </a:solidFill>
                <a:latin typeface="Monaco" panose="020B0509030404040204" pitchFamily="49" charset="0"/>
              </a:rPr>
              <a:t>tidyverse</a:t>
            </a: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)</a:t>
            </a:r>
          </a:p>
          <a:p>
            <a:pPr marL="0" indent="0" defTabSz="457200">
              <a:lnSpc>
                <a:spcPct val="110000"/>
              </a:lnSpc>
              <a:spcBef>
                <a:spcPts val="0"/>
              </a:spcBef>
              <a:buClr>
                <a:srgbClr val="535353"/>
              </a:buClr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336023678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creen Shot 2017-06-27 at 11.01.17 AM.png" descr="Screen Shot 2017-06-27 at 11.01.1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862" y="3709694"/>
            <a:ext cx="10414001" cy="1043074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embedding code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Solution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94" name="Add code chunk 1 (R packages)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/>
          <a:lstStyle/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10. </a:t>
            </a:r>
            <a:r>
              <a:rPr dirty="0">
                <a:latin typeface="Lato Light" panose="020F0302020204030203" pitchFamily="34" charset="0"/>
              </a:rPr>
              <a:t>Add code chunk 2 (year being analyzed)</a:t>
            </a:r>
          </a:p>
          <a:p>
            <a:pPr marL="1369615" lvl="1" indent="-633015" defTabSz="457200">
              <a:lnSpc>
                <a:spcPct val="100000"/>
              </a:lnSpc>
              <a:spcBef>
                <a:spcPts val="3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Set </a:t>
            </a:r>
            <a:r>
              <a:rPr sz="4500" dirty="0">
                <a:latin typeface="Lato Light" panose="020F0302020204030203" pitchFamily="34" charset="0"/>
                <a:ea typeface="Monaco"/>
                <a:cs typeface="Monaco"/>
                <a:sym typeface="Monaco"/>
              </a:rPr>
              <a:t>echo=FALSE</a:t>
            </a:r>
            <a:r>
              <a:rPr dirty="0">
                <a:latin typeface="Lato Light" panose="020F0302020204030203" pitchFamily="34" charset="0"/>
              </a:rPr>
              <a:t> so this code runs but is not visible to the reader</a:t>
            </a:r>
            <a:endParaRPr lang="en-US" dirty="0">
              <a:latin typeface="Lato Light" panose="020F0302020204030203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Clr>
                <a:srgbClr val="535353"/>
              </a:buClr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lang="en-US" dirty="0">
              <a:latin typeface="Lato Light" panose="020F0302020204030203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```{r echo = FALSE}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year &lt;- 1995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```</a:t>
            </a:r>
            <a:endParaRPr dirty="0">
              <a:solidFill>
                <a:srgbClr val="FF0000"/>
              </a:solidFill>
              <a:latin typeface="Monaco" panose="020B050903040404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46173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embedding code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Your turn!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97" name="Add an inline code chunk to reference the year being analyzed (code chunk 3 &amp; 5)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/>
          <a:lstStyle/>
          <a:p>
            <a:pPr marL="750093" indent="-750093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11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>
                <a:latin typeface="Lato Light" panose="020F0302020204030203" pitchFamily="34" charset="0"/>
              </a:rPr>
              <a:t>  Add an inline code chunk to reference the year being analyzed (code chunk 3 &amp; 5)</a:t>
            </a:r>
          </a:p>
          <a:p>
            <a:pPr marL="750093" indent="-750093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11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>
                <a:latin typeface="Lato Light" panose="020F0302020204030203" pitchFamily="34" charset="0"/>
              </a:rPr>
              <a:t>  Add code chunk 4 and make it visible to the reader</a:t>
            </a:r>
          </a:p>
          <a:p>
            <a:pPr marL="750093" indent="-750093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11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>
                <a:latin typeface="Lato Light" panose="020F0302020204030203" pitchFamily="34" charset="0"/>
              </a:rPr>
              <a:t> Knit to HTML, change the year being analyzed to 2000 and re-knit document.  Note how the inline code chunks change.</a:t>
            </a:r>
          </a:p>
        </p:txBody>
      </p:sp>
      <p:pic>
        <p:nvPicPr>
          <p:cNvPr id="198" name="Screen Shot 2017-06-27 at 11.18.18 AM.png" descr="Screen Shot 2017-06-27 at 11.18.18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546" y="3802731"/>
            <a:ext cx="10414001" cy="840748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Rounded Rectangle"/>
          <p:cNvSpPr/>
          <p:nvPr/>
        </p:nvSpPr>
        <p:spPr>
          <a:xfrm>
            <a:off x="20999784" y="7342813"/>
            <a:ext cx="893764" cy="670177"/>
          </a:xfrm>
          <a:prstGeom prst="roundRect">
            <a:avLst>
              <a:gd name="adj" fmla="val 28425"/>
            </a:avLst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>
              <a:latin typeface="Lato Light" panose="020F0302020204030203" pitchFamily="34" charset="0"/>
            </a:endParaRPr>
          </a:p>
        </p:txBody>
      </p:sp>
      <p:sp>
        <p:nvSpPr>
          <p:cNvPr id="200" name="Rounded Rectangle"/>
          <p:cNvSpPr/>
          <p:nvPr/>
        </p:nvSpPr>
        <p:spPr>
          <a:xfrm>
            <a:off x="17020006" y="11640761"/>
            <a:ext cx="893763" cy="670177"/>
          </a:xfrm>
          <a:prstGeom prst="roundRect">
            <a:avLst>
              <a:gd name="adj" fmla="val 28425"/>
            </a:avLst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>
              <a:latin typeface="Lato Light" panose="020F0302020204030203" pitchFamily="34" charset="0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embedding code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Solution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97" name="Add an inline code chunk to reference the year being analyzed (code chunk 3 &amp; 5)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/>
          <a:lstStyle/>
          <a:p>
            <a:pPr marL="750093" indent="-750093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11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  Add an inline code chunk to reference the year being analyzed (code chunk 3 &amp; 5)</a:t>
            </a:r>
            <a:r>
              <a:rPr lang="en-US" dirty="0">
                <a:latin typeface="Lato Light" panose="020F0302020204030203" pitchFamily="34" charset="0"/>
              </a:rPr>
              <a:t>.</a:t>
            </a:r>
          </a:p>
          <a:p>
            <a:pPr marL="750093" indent="-750093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11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lang="en-US" dirty="0">
              <a:latin typeface="Lato Light" panose="020F0302020204030203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Monaco" panose="020B0509030404040204" pitchFamily="49" charset="0"/>
              </a:rPr>
              <a:t>data from the year </a:t>
            </a:r>
            <a:r>
              <a:rPr lang="en-US" dirty="0">
                <a:solidFill>
                  <a:srgbClr val="FF0000"/>
                </a:solidFill>
                <a:latin typeface="Monaco" panose="020B0509030404040204" pitchFamily="49" charset="0"/>
              </a:rPr>
              <a:t>`r year = 2000` `r year`</a:t>
            </a: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dirty="0">
              <a:latin typeface="Lato Light" panose="020F0302020204030203" pitchFamily="34" charset="0"/>
            </a:endParaRPr>
          </a:p>
        </p:txBody>
      </p:sp>
      <p:pic>
        <p:nvPicPr>
          <p:cNvPr id="198" name="Screen Shot 2017-06-27 at 11.18.18 AM.png" descr="Screen Shot 2017-06-27 at 11.18.18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546" y="3802731"/>
            <a:ext cx="10414001" cy="840748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Rounded Rectangle"/>
          <p:cNvSpPr/>
          <p:nvPr/>
        </p:nvSpPr>
        <p:spPr>
          <a:xfrm>
            <a:off x="20999784" y="7342813"/>
            <a:ext cx="893764" cy="670177"/>
          </a:xfrm>
          <a:prstGeom prst="roundRect">
            <a:avLst>
              <a:gd name="adj" fmla="val 28425"/>
            </a:avLst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>
              <a:latin typeface="Lato Light" panose="020F0302020204030203" pitchFamily="34" charset="0"/>
            </a:endParaRPr>
          </a:p>
        </p:txBody>
      </p:sp>
      <p:sp>
        <p:nvSpPr>
          <p:cNvPr id="200" name="Rounded Rectangle"/>
          <p:cNvSpPr/>
          <p:nvPr/>
        </p:nvSpPr>
        <p:spPr>
          <a:xfrm>
            <a:off x="17020006" y="11640761"/>
            <a:ext cx="893763" cy="670177"/>
          </a:xfrm>
          <a:prstGeom prst="roundRect">
            <a:avLst>
              <a:gd name="adj" fmla="val 28425"/>
            </a:avLst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83349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embedding code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Solution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97" name="Add an inline code chunk to reference the year being analyzed (code chunk 3 &amp; 5)…"/>
          <p:cNvSpPr txBox="1">
            <a:spLocks noGrp="1"/>
          </p:cNvSpPr>
          <p:nvPr>
            <p:ph type="body" sz="half" idx="1"/>
          </p:nvPr>
        </p:nvSpPr>
        <p:spPr>
          <a:xfrm>
            <a:off x="660401" y="3835400"/>
            <a:ext cx="6812116" cy="8966898"/>
          </a:xfrm>
          <a:prstGeom prst="rect">
            <a:avLst/>
          </a:prstGeom>
        </p:spPr>
        <p:txBody>
          <a:bodyPr anchor="t"/>
          <a:lstStyle/>
          <a:p>
            <a:pPr marL="914400" indent="-914400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12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Add code chunk 4 and make it visible to the reade</a:t>
            </a:r>
            <a:r>
              <a:rPr lang="en-US" dirty="0">
                <a:latin typeface="Lato Light" panose="020F0302020204030203" pitchFamily="34" charset="0"/>
              </a:rPr>
              <a:t>r.</a:t>
            </a: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lang="en-US" dirty="0">
              <a:latin typeface="Lato Light" panose="020F0302020204030203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7" name="Add an inline code chunk to reference the year being analyzed (code chunk 3 &amp; 5)…"/>
          <p:cNvSpPr txBox="1">
            <a:spLocks/>
          </p:cNvSpPr>
          <p:nvPr/>
        </p:nvSpPr>
        <p:spPr>
          <a:xfrm>
            <a:off x="8288595" y="3784600"/>
            <a:ext cx="15428656" cy="8966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62500" lnSpcReduction="20000"/>
          </a:bodyPr>
          <a:lstStyle>
            <a:lvl1pPr marL="7366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14732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22098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29464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36830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defTabSz="457200" hangingPunct="1">
              <a:spcBef>
                <a:spcPts val="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sz="5500" dirty="0">
                <a:solidFill>
                  <a:srgbClr val="FF0000"/>
                </a:solidFill>
                <a:latin typeface="Monaco" panose="020B0509030404040204" pitchFamily="49" charset="0"/>
              </a:rPr>
              <a:t>```{r message = FALSE, warning = FALSE}</a:t>
            </a:r>
          </a:p>
          <a:p>
            <a:pPr marL="0" indent="0" defTabSz="457200" hangingPunct="1">
              <a:spcBef>
                <a:spcPts val="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sz="5500" dirty="0">
                <a:solidFill>
                  <a:srgbClr val="3A3A3A"/>
                </a:solidFill>
                <a:latin typeface="Monaco" panose="020B0509030404040204" pitchFamily="49" charset="0"/>
              </a:rPr>
              <a:t>means &lt;- </a:t>
            </a:r>
            <a:r>
              <a:rPr lang="en-US" sz="5500" dirty="0" err="1">
                <a:solidFill>
                  <a:srgbClr val="3A3A3A"/>
                </a:solidFill>
                <a:latin typeface="Monaco" panose="020B0509030404040204" pitchFamily="49" charset="0"/>
              </a:rPr>
              <a:t>atmos</a:t>
            </a:r>
            <a:r>
              <a:rPr lang="en-US" sz="5500" dirty="0">
                <a:solidFill>
                  <a:srgbClr val="3A3A3A"/>
                </a:solidFill>
                <a:latin typeface="Monaco" panose="020B0509030404040204" pitchFamily="49" charset="0"/>
              </a:rPr>
              <a:t> %&gt;%</a:t>
            </a:r>
          </a:p>
          <a:p>
            <a:pPr marL="0" indent="0" defTabSz="457200" hangingPunct="1">
              <a:spcBef>
                <a:spcPts val="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sz="5500" dirty="0">
                <a:solidFill>
                  <a:srgbClr val="3A3A3A"/>
                </a:solidFill>
                <a:latin typeface="Monaco" panose="020B0509030404040204" pitchFamily="49" charset="0"/>
              </a:rPr>
              <a:t>  filter(year == year) %&gt;%</a:t>
            </a:r>
          </a:p>
          <a:p>
            <a:pPr marL="0" indent="0" defTabSz="457200" hangingPunct="1">
              <a:spcBef>
                <a:spcPts val="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sz="5500" dirty="0">
                <a:solidFill>
                  <a:srgbClr val="3A3A3A"/>
                </a:solidFill>
                <a:latin typeface="Monaco" panose="020B0509030404040204" pitchFamily="49" charset="0"/>
              </a:rPr>
              <a:t>  </a:t>
            </a:r>
            <a:r>
              <a:rPr lang="en-US" sz="5500" dirty="0" err="1">
                <a:solidFill>
                  <a:srgbClr val="3A3A3A"/>
                </a:solidFill>
                <a:latin typeface="Monaco" panose="020B0509030404040204" pitchFamily="49" charset="0"/>
              </a:rPr>
              <a:t>group_by</a:t>
            </a:r>
            <a:r>
              <a:rPr lang="en-US" sz="5500" dirty="0">
                <a:solidFill>
                  <a:srgbClr val="3A3A3A"/>
                </a:solidFill>
                <a:latin typeface="Monaco" panose="020B0509030404040204" pitchFamily="49" charset="0"/>
              </a:rPr>
              <a:t>(long, </a:t>
            </a:r>
            <a:r>
              <a:rPr lang="en-US" sz="5500" dirty="0" err="1">
                <a:solidFill>
                  <a:srgbClr val="3A3A3A"/>
                </a:solidFill>
                <a:latin typeface="Monaco" panose="020B0509030404040204" pitchFamily="49" charset="0"/>
              </a:rPr>
              <a:t>lat</a:t>
            </a:r>
            <a:r>
              <a:rPr lang="en-US" sz="5500" dirty="0">
                <a:solidFill>
                  <a:srgbClr val="3A3A3A"/>
                </a:solidFill>
                <a:latin typeface="Monaco" panose="020B0509030404040204" pitchFamily="49" charset="0"/>
              </a:rPr>
              <a:t>) %&gt;%</a:t>
            </a:r>
          </a:p>
          <a:p>
            <a:pPr marL="0" indent="0" defTabSz="457200" hangingPunct="1">
              <a:spcBef>
                <a:spcPts val="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sz="5500" dirty="0">
                <a:solidFill>
                  <a:srgbClr val="3A3A3A"/>
                </a:solidFill>
                <a:latin typeface="Monaco" panose="020B0509030404040204" pitchFamily="49" charset="0"/>
              </a:rPr>
              <a:t>  summarize(temp = mean(temp, na.rm = TRUE),</a:t>
            </a:r>
          </a:p>
          <a:p>
            <a:pPr marL="0" indent="0" defTabSz="457200" hangingPunct="1">
              <a:spcBef>
                <a:spcPts val="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sz="5500" dirty="0">
                <a:solidFill>
                  <a:srgbClr val="3A3A3A"/>
                </a:solidFill>
                <a:latin typeface="Monaco" panose="020B0509030404040204" pitchFamily="49" charset="0"/>
              </a:rPr>
              <a:t>            pressure = mean(pressure, na.rm = TRUE),</a:t>
            </a:r>
          </a:p>
          <a:p>
            <a:pPr marL="0" indent="0" defTabSz="457200" hangingPunct="1">
              <a:spcBef>
                <a:spcPts val="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sz="5500" dirty="0">
                <a:solidFill>
                  <a:srgbClr val="3A3A3A"/>
                </a:solidFill>
                <a:latin typeface="Monaco" panose="020B0509030404040204" pitchFamily="49" charset="0"/>
              </a:rPr>
              <a:t>            ozone = mean(ozone, na.rm = TRUE),</a:t>
            </a:r>
          </a:p>
          <a:p>
            <a:pPr marL="0" indent="0" defTabSz="457200" hangingPunct="1">
              <a:spcBef>
                <a:spcPts val="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sz="5500" dirty="0">
                <a:solidFill>
                  <a:srgbClr val="3A3A3A"/>
                </a:solidFill>
                <a:latin typeface="Monaco" panose="020B0509030404040204" pitchFamily="49" charset="0"/>
              </a:rPr>
              <a:t>            </a:t>
            </a:r>
            <a:r>
              <a:rPr lang="en-US" sz="5500" dirty="0" err="1">
                <a:solidFill>
                  <a:srgbClr val="3A3A3A"/>
                </a:solidFill>
                <a:latin typeface="Monaco" panose="020B0509030404040204" pitchFamily="49" charset="0"/>
              </a:rPr>
              <a:t>cloudlow</a:t>
            </a:r>
            <a:r>
              <a:rPr lang="en-US" sz="5500" dirty="0">
                <a:solidFill>
                  <a:srgbClr val="3A3A3A"/>
                </a:solidFill>
                <a:latin typeface="Monaco" panose="020B0509030404040204" pitchFamily="49" charset="0"/>
              </a:rPr>
              <a:t> = mean(</a:t>
            </a:r>
            <a:r>
              <a:rPr lang="en-US" sz="5500" dirty="0" err="1">
                <a:solidFill>
                  <a:srgbClr val="3A3A3A"/>
                </a:solidFill>
                <a:latin typeface="Monaco" panose="020B0509030404040204" pitchFamily="49" charset="0"/>
              </a:rPr>
              <a:t>cloudlow</a:t>
            </a:r>
            <a:r>
              <a:rPr lang="en-US" sz="5500" dirty="0">
                <a:solidFill>
                  <a:srgbClr val="3A3A3A"/>
                </a:solidFill>
                <a:latin typeface="Monaco" panose="020B0509030404040204" pitchFamily="49" charset="0"/>
              </a:rPr>
              <a:t>, na.rm = TRUE),</a:t>
            </a:r>
          </a:p>
          <a:p>
            <a:pPr marL="0" indent="0" defTabSz="457200" hangingPunct="1">
              <a:spcBef>
                <a:spcPts val="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sz="5500" dirty="0">
                <a:solidFill>
                  <a:srgbClr val="3A3A3A"/>
                </a:solidFill>
                <a:latin typeface="Monaco" panose="020B0509030404040204" pitchFamily="49" charset="0"/>
              </a:rPr>
              <a:t>            </a:t>
            </a:r>
            <a:r>
              <a:rPr lang="en-US" sz="5500" dirty="0" err="1">
                <a:solidFill>
                  <a:srgbClr val="3A3A3A"/>
                </a:solidFill>
                <a:latin typeface="Monaco" panose="020B0509030404040204" pitchFamily="49" charset="0"/>
              </a:rPr>
              <a:t>cloudmid</a:t>
            </a:r>
            <a:r>
              <a:rPr lang="en-US" sz="5500" dirty="0">
                <a:solidFill>
                  <a:srgbClr val="3A3A3A"/>
                </a:solidFill>
                <a:latin typeface="Monaco" panose="020B0509030404040204" pitchFamily="49" charset="0"/>
              </a:rPr>
              <a:t> = mean(</a:t>
            </a:r>
            <a:r>
              <a:rPr lang="en-US" sz="5500" dirty="0" err="1">
                <a:solidFill>
                  <a:srgbClr val="3A3A3A"/>
                </a:solidFill>
                <a:latin typeface="Monaco" panose="020B0509030404040204" pitchFamily="49" charset="0"/>
              </a:rPr>
              <a:t>cloudmid</a:t>
            </a:r>
            <a:r>
              <a:rPr lang="en-US" sz="5500" dirty="0">
                <a:solidFill>
                  <a:srgbClr val="3A3A3A"/>
                </a:solidFill>
                <a:latin typeface="Monaco" panose="020B0509030404040204" pitchFamily="49" charset="0"/>
              </a:rPr>
              <a:t>, na.rm = TRUE),</a:t>
            </a:r>
          </a:p>
          <a:p>
            <a:pPr marL="0" indent="0" defTabSz="457200" hangingPunct="1">
              <a:spcBef>
                <a:spcPts val="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sz="5500" dirty="0">
                <a:solidFill>
                  <a:srgbClr val="3A3A3A"/>
                </a:solidFill>
                <a:latin typeface="Monaco" panose="020B0509030404040204" pitchFamily="49" charset="0"/>
              </a:rPr>
              <a:t>            </a:t>
            </a:r>
            <a:r>
              <a:rPr lang="en-US" sz="5500" dirty="0" err="1">
                <a:solidFill>
                  <a:srgbClr val="3A3A3A"/>
                </a:solidFill>
                <a:latin typeface="Monaco" panose="020B0509030404040204" pitchFamily="49" charset="0"/>
              </a:rPr>
              <a:t>cloudhigh</a:t>
            </a:r>
            <a:r>
              <a:rPr lang="en-US" sz="5500" dirty="0">
                <a:solidFill>
                  <a:srgbClr val="3A3A3A"/>
                </a:solidFill>
                <a:latin typeface="Monaco" panose="020B0509030404040204" pitchFamily="49" charset="0"/>
              </a:rPr>
              <a:t> = mean(</a:t>
            </a:r>
            <a:r>
              <a:rPr lang="en-US" sz="5500" dirty="0" err="1">
                <a:solidFill>
                  <a:srgbClr val="3A3A3A"/>
                </a:solidFill>
                <a:latin typeface="Monaco" panose="020B0509030404040204" pitchFamily="49" charset="0"/>
              </a:rPr>
              <a:t>cloudhigh</a:t>
            </a:r>
            <a:r>
              <a:rPr lang="en-US" sz="5500" dirty="0">
                <a:solidFill>
                  <a:srgbClr val="3A3A3A"/>
                </a:solidFill>
                <a:latin typeface="Monaco" panose="020B0509030404040204" pitchFamily="49" charset="0"/>
              </a:rPr>
              <a:t>, na.rm = TRUE)) %&gt;%</a:t>
            </a:r>
          </a:p>
          <a:p>
            <a:pPr marL="0" indent="0" defTabSz="457200" hangingPunct="1">
              <a:spcBef>
                <a:spcPts val="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sz="5500" dirty="0">
                <a:solidFill>
                  <a:srgbClr val="3A3A3A"/>
                </a:solidFill>
                <a:latin typeface="Monaco" panose="020B0509030404040204" pitchFamily="49" charset="0"/>
              </a:rPr>
              <a:t>  ungroup()</a:t>
            </a:r>
          </a:p>
          <a:p>
            <a:pPr marL="0" indent="0" defTabSz="457200" hangingPunct="1">
              <a:spcBef>
                <a:spcPts val="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sz="5500" dirty="0">
                <a:solidFill>
                  <a:srgbClr val="FF0000"/>
                </a:solidFill>
                <a:latin typeface="Monaco" panose="020B0509030404040204" pitchFamily="49" charset="0"/>
              </a:rPr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175534325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embedding code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Solution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97" name="Add an inline code chunk to reference the year being analyzed (code chunk 3 &amp; 5)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/>
          <a:lstStyle/>
          <a:p>
            <a:pPr marL="914400" indent="-914400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13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Knit to HTML, change the year being analyzed to 2000 and re-knit document.  Note how the inline code chunks change.</a:t>
            </a:r>
            <a:endParaRPr lang="en-US" dirty="0">
              <a:latin typeface="Lato Light" panose="020F0302020204030203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lang="en-US" dirty="0">
              <a:latin typeface="Lato Light" panose="020F0302020204030203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dirty="0">
              <a:latin typeface="Lato Light" panose="020F0302020204030203" pitchFamily="34" charset="0"/>
            </a:endParaRPr>
          </a:p>
        </p:txBody>
      </p:sp>
      <p:pic>
        <p:nvPicPr>
          <p:cNvPr id="198" name="Screen Shot 2017-06-27 at 11.18.18 AM.png" descr="Screen Shot 2017-06-27 at 11.18.18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546" y="3802731"/>
            <a:ext cx="10414001" cy="840748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Rounded Rectangle"/>
          <p:cNvSpPr/>
          <p:nvPr/>
        </p:nvSpPr>
        <p:spPr>
          <a:xfrm>
            <a:off x="20999784" y="7342813"/>
            <a:ext cx="893764" cy="670177"/>
          </a:xfrm>
          <a:prstGeom prst="roundRect">
            <a:avLst>
              <a:gd name="adj" fmla="val 28425"/>
            </a:avLst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>
              <a:latin typeface="Lato Light" panose="020F0302020204030203" pitchFamily="34" charset="0"/>
            </a:endParaRPr>
          </a:p>
        </p:txBody>
      </p:sp>
      <p:sp>
        <p:nvSpPr>
          <p:cNvPr id="200" name="Rounded Rectangle"/>
          <p:cNvSpPr/>
          <p:nvPr/>
        </p:nvSpPr>
        <p:spPr>
          <a:xfrm>
            <a:off x="17020006" y="11640761"/>
            <a:ext cx="893763" cy="670177"/>
          </a:xfrm>
          <a:prstGeom prst="roundRect">
            <a:avLst>
              <a:gd name="adj" fmla="val 28425"/>
            </a:avLst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>
              <a:latin typeface="Lato Light" panose="020F03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936" y="7342813"/>
            <a:ext cx="9607959" cy="595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7745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embedding code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Your Turn!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203" name="Add text and code chunk 6 so that the plot output is provided.  Set the code chunk options to: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/>
          <a:lstStyle/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14.	</a:t>
            </a:r>
            <a:r>
              <a:rPr dirty="0">
                <a:latin typeface="Lato Light" panose="020F0302020204030203" pitchFamily="34" charset="0"/>
              </a:rPr>
              <a:t>Add text and code chunk 6 so that the plot output is provided.  Set the code chunk options to:</a:t>
            </a:r>
          </a:p>
          <a:p>
            <a:pPr marL="1991121" lvl="2" indent="-517921" defTabSz="457200">
              <a:lnSpc>
                <a:spcPct val="100000"/>
              </a:lnSpc>
              <a:spcBef>
                <a:spcPts val="3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45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ato Light" panose="020F0302020204030203" pitchFamily="34" charset="0"/>
              </a:rPr>
              <a:t>echo = FALSE</a:t>
            </a:r>
          </a:p>
          <a:p>
            <a:pPr marL="1991121" lvl="2" indent="-517921" defTabSz="457200">
              <a:lnSpc>
                <a:spcPct val="100000"/>
              </a:lnSpc>
              <a:spcBef>
                <a:spcPts val="3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45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ato Light" panose="020F0302020204030203" pitchFamily="34" charset="0"/>
              </a:rPr>
              <a:t>fig.height</a:t>
            </a:r>
            <a:r>
              <a:rPr dirty="0">
                <a:latin typeface="Lato Light" panose="020F0302020204030203" pitchFamily="34" charset="0"/>
              </a:rPr>
              <a:t> = 4</a:t>
            </a:r>
          </a:p>
          <a:p>
            <a:pPr marL="1991121" lvl="2" indent="-517921" defTabSz="457200">
              <a:lnSpc>
                <a:spcPct val="100000"/>
              </a:lnSpc>
              <a:spcBef>
                <a:spcPts val="3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45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ato Light" panose="020F0302020204030203" pitchFamily="34" charset="0"/>
              </a:rPr>
              <a:t>fig.width</a:t>
            </a:r>
            <a:r>
              <a:rPr dirty="0">
                <a:latin typeface="Lato Light" panose="020F0302020204030203" pitchFamily="34" charset="0"/>
              </a:rPr>
              <a:t> = 5</a:t>
            </a:r>
          </a:p>
          <a:p>
            <a:pPr marL="1991121" lvl="2" indent="-517921" defTabSz="457200">
              <a:lnSpc>
                <a:spcPct val="100000"/>
              </a:lnSpc>
              <a:spcBef>
                <a:spcPts val="3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45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ato Light" panose="020F0302020204030203" pitchFamily="34" charset="0"/>
              </a:rPr>
              <a:t>fig.align</a:t>
            </a:r>
            <a:r>
              <a:rPr dirty="0">
                <a:latin typeface="Lato Light" panose="020F0302020204030203" pitchFamily="34" charset="0"/>
              </a:rPr>
              <a:t> = ‘center’</a:t>
            </a:r>
          </a:p>
        </p:txBody>
      </p:sp>
      <p:pic>
        <p:nvPicPr>
          <p:cNvPr id="204" name="Screen Shot 2017-06-27 at 1.13.43 PM.png" descr="Screen Shot 2017-06-27 at 1.13.4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6466" y="2696216"/>
            <a:ext cx="8230541" cy="11245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embedding code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Solution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203" name="Add text and code chunk 6 so that the plot output is provided.  Set the code chunk options to: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3498052" cy="896689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14.	</a:t>
            </a:r>
            <a:r>
              <a:rPr dirty="0">
                <a:latin typeface="Lato Light" panose="020F0302020204030203" pitchFamily="34" charset="0"/>
              </a:rPr>
              <a:t>Add text and code chunk 6 so that the plot output is provided.  Set the code chunk options to:</a:t>
            </a:r>
          </a:p>
          <a:p>
            <a:pPr marL="1991121" lvl="2" indent="-517921" defTabSz="457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45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ato Light" panose="020F0302020204030203" pitchFamily="34" charset="0"/>
              </a:rPr>
              <a:t>echo = FALSE</a:t>
            </a:r>
          </a:p>
          <a:p>
            <a:pPr marL="1991121" lvl="2" indent="-517921" defTabSz="457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45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ato Light" panose="020F0302020204030203" pitchFamily="34" charset="0"/>
              </a:rPr>
              <a:t>fig.height</a:t>
            </a:r>
            <a:r>
              <a:rPr dirty="0">
                <a:latin typeface="Lato Light" panose="020F0302020204030203" pitchFamily="34" charset="0"/>
              </a:rPr>
              <a:t> = 4</a:t>
            </a:r>
          </a:p>
          <a:p>
            <a:pPr marL="1991121" lvl="2" indent="-517921" defTabSz="457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45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ato Light" panose="020F0302020204030203" pitchFamily="34" charset="0"/>
              </a:rPr>
              <a:t>fig.width</a:t>
            </a:r>
            <a:r>
              <a:rPr dirty="0">
                <a:latin typeface="Lato Light" panose="020F0302020204030203" pitchFamily="34" charset="0"/>
              </a:rPr>
              <a:t> = 5</a:t>
            </a:r>
          </a:p>
          <a:p>
            <a:pPr marL="1991121" lvl="2" indent="-517921" defTabSz="457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45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ato Light" panose="020F0302020204030203" pitchFamily="34" charset="0"/>
              </a:rPr>
              <a:t>fig.align</a:t>
            </a:r>
            <a:r>
              <a:rPr dirty="0">
                <a:latin typeface="Lato Light" panose="020F0302020204030203" pitchFamily="34" charset="0"/>
              </a:rPr>
              <a:t> = ‘center’</a:t>
            </a:r>
            <a:endParaRPr lang="en-US" dirty="0">
              <a:latin typeface="Lato Light" panose="020F0302020204030203" pitchFamily="34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None/>
              <a:tabLst>
                <a:tab pos="139700" algn="l"/>
                <a:tab pos="457200" algn="l"/>
              </a:tabLst>
              <a:defRPr sz="45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>
                <a:solidFill>
                  <a:srgbClr val="FF0000"/>
                </a:solidFill>
                <a:latin typeface="Monaco" panose="020B0509030404040204" pitchFamily="49" charset="0"/>
              </a:rPr>
              <a:t>```{r echo = FALSE, </a:t>
            </a:r>
            <a:r>
              <a:rPr lang="en-US" sz="3600" dirty="0" err="1">
                <a:solidFill>
                  <a:srgbClr val="FF0000"/>
                </a:solidFill>
                <a:latin typeface="Monaco" panose="020B0509030404040204" pitchFamily="49" charset="0"/>
              </a:rPr>
              <a:t>fig.height</a:t>
            </a:r>
            <a:r>
              <a:rPr lang="en-US" sz="3600" dirty="0">
                <a:solidFill>
                  <a:srgbClr val="FF0000"/>
                </a:solidFill>
                <a:latin typeface="Monaco" panose="020B0509030404040204" pitchFamily="49" charset="0"/>
              </a:rPr>
              <a:t> = 4, </a:t>
            </a:r>
            <a:r>
              <a:rPr lang="en-US" sz="3600" dirty="0" err="1">
                <a:solidFill>
                  <a:srgbClr val="FF0000"/>
                </a:solidFill>
                <a:latin typeface="Monaco" panose="020B0509030404040204" pitchFamily="49" charset="0"/>
              </a:rPr>
              <a:t>fig.width</a:t>
            </a:r>
            <a:r>
              <a:rPr lang="en-US" sz="3600" dirty="0">
                <a:solidFill>
                  <a:srgbClr val="FF0000"/>
                </a:solidFill>
                <a:latin typeface="Monaco" panose="020B0509030404040204" pitchFamily="49" charset="0"/>
              </a:rPr>
              <a:t> = 5, </a:t>
            </a:r>
            <a:r>
              <a:rPr lang="en-US" sz="3600" dirty="0" err="1">
                <a:solidFill>
                  <a:srgbClr val="FF0000"/>
                </a:solidFill>
                <a:latin typeface="Monaco" panose="020B0509030404040204" pitchFamily="49" charset="0"/>
              </a:rPr>
              <a:t>fig.align</a:t>
            </a:r>
            <a:r>
              <a:rPr lang="en-US" sz="3600" dirty="0">
                <a:solidFill>
                  <a:srgbClr val="FF0000"/>
                </a:solidFill>
                <a:latin typeface="Monaco" panose="020B0509030404040204" pitchFamily="49" charset="0"/>
              </a:rPr>
              <a:t> = "center"}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None/>
              <a:tabLst>
                <a:tab pos="139700" algn="l"/>
                <a:tab pos="457200" algn="l"/>
              </a:tabLst>
              <a:defRPr sz="45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 err="1">
                <a:solidFill>
                  <a:srgbClr val="FF0000"/>
                </a:solidFill>
                <a:latin typeface="Monaco" panose="020B0509030404040204" pitchFamily="49" charset="0"/>
              </a:rPr>
              <a:t>ggplot</a:t>
            </a:r>
            <a:r>
              <a:rPr lang="en-US" sz="3600" dirty="0">
                <a:solidFill>
                  <a:srgbClr val="FF0000"/>
                </a:solidFill>
                <a:latin typeface="Monaco" panose="020B0509030404040204" pitchFamily="49" charset="0"/>
              </a:rPr>
              <a:t>(data = means, </a:t>
            </a:r>
            <a:r>
              <a:rPr lang="en-US" sz="3600" dirty="0" err="1">
                <a:solidFill>
                  <a:srgbClr val="FF0000"/>
                </a:solidFill>
                <a:latin typeface="Monaco" panose="020B0509030404040204" pitchFamily="49" charset="0"/>
              </a:rPr>
              <a:t>aes</a:t>
            </a:r>
            <a:r>
              <a:rPr lang="en-US" sz="3600" dirty="0">
                <a:solidFill>
                  <a:srgbClr val="FF0000"/>
                </a:solidFill>
                <a:latin typeface="Monaco" panose="020B0509030404040204" pitchFamily="49" charset="0"/>
              </a:rPr>
              <a:t>(x = temp, y = ozone)) +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None/>
              <a:tabLst>
                <a:tab pos="139700" algn="l"/>
                <a:tab pos="457200" algn="l"/>
              </a:tabLst>
              <a:defRPr sz="45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>
                <a:solidFill>
                  <a:srgbClr val="FF0000"/>
                </a:solidFill>
                <a:latin typeface="Monaco" panose="020B0509030404040204" pitchFamily="49" charset="0"/>
              </a:rPr>
              <a:t>  </a:t>
            </a:r>
            <a:r>
              <a:rPr lang="en-US" sz="3600" dirty="0" err="1">
                <a:solidFill>
                  <a:srgbClr val="FF0000"/>
                </a:solidFill>
                <a:latin typeface="Monaco" panose="020B0509030404040204" pitchFamily="49" charset="0"/>
              </a:rPr>
              <a:t>geom_point</a:t>
            </a:r>
            <a:r>
              <a:rPr lang="en-US" sz="3600" dirty="0">
                <a:solidFill>
                  <a:srgbClr val="FF0000"/>
                </a:solidFill>
                <a:latin typeface="Monaco" panose="020B0509030404040204" pitchFamily="49" charset="0"/>
              </a:rPr>
              <a:t>()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None/>
              <a:tabLst>
                <a:tab pos="139700" algn="l"/>
                <a:tab pos="457200" algn="l"/>
              </a:tabLst>
              <a:defRPr sz="45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>
                <a:solidFill>
                  <a:srgbClr val="FF0000"/>
                </a:solidFill>
                <a:latin typeface="Monaco" panose="020B0509030404040204" pitchFamily="49" charset="0"/>
              </a:rPr>
              <a:t>```</a:t>
            </a:r>
            <a:endParaRPr sz="3600" dirty="0">
              <a:solidFill>
                <a:srgbClr val="FF0000"/>
              </a:solidFill>
              <a:latin typeface="Monaco" panose="020B0509030404040204" pitchFamily="49" charset="0"/>
            </a:endParaRPr>
          </a:p>
        </p:txBody>
      </p:sp>
      <p:pic>
        <p:nvPicPr>
          <p:cNvPr id="204" name="Screen Shot 2017-06-27 at 1.13.43 PM.png" descr="Screen Shot 2017-06-27 at 1.13.4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6466" y="2696216"/>
            <a:ext cx="8230541" cy="112452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3332371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yaml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dirty="0" err="1">
                <a:latin typeface="Lato Light" panose="020F0302020204030203" pitchFamily="34" charset="0"/>
              </a:rPr>
              <a:t>yaml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207" name="Add remaining text and code chunks.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/>
          <a:lstStyle/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15.	</a:t>
            </a:r>
            <a:r>
              <a:rPr dirty="0">
                <a:latin typeface="Lato Light" panose="020F0302020204030203" pitchFamily="34" charset="0"/>
              </a:rPr>
              <a:t>Add remaining text and code chunks.</a:t>
            </a:r>
          </a:p>
          <a:p>
            <a:pPr marL="0" indent="0" defTabSz="457200">
              <a:lnSpc>
                <a:spcPct val="100000"/>
              </a:lnSpc>
              <a:spcBef>
                <a:spcPts val="3500"/>
              </a:spcBef>
              <a:buSzPct val="100000"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16.	</a:t>
            </a:r>
            <a:r>
              <a:rPr dirty="0">
                <a:latin typeface="Lato Light" panose="020F0302020204030203" pitchFamily="34" charset="0"/>
              </a:rPr>
              <a:t>Change the YAML header to:</a:t>
            </a:r>
          </a:p>
          <a:p>
            <a:pPr marL="457200" indent="-457200" defTabSz="457200">
              <a:lnSpc>
                <a:spcPct val="100000"/>
              </a:lnSpc>
              <a:spcBef>
                <a:spcPts val="500"/>
              </a:spcBef>
              <a:buSzTx/>
              <a:buNone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dirty="0">
              <a:latin typeface="Lato Light" panose="020F0302020204030203" pitchFamily="34" charset="0"/>
            </a:endParaRPr>
          </a:p>
          <a:p>
            <a:pPr marL="457200" indent="-457200" defTabSz="457200">
              <a:lnSpc>
                <a:spcPct val="100000"/>
              </a:lnSpc>
              <a:spcBef>
                <a:spcPts val="500"/>
              </a:spcBef>
              <a:buSzTx/>
              <a:buNone/>
              <a:tabLst>
                <a:tab pos="139700" algn="l"/>
                <a:tab pos="457200" algn="l"/>
              </a:tabLst>
              <a:defRPr sz="33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ato Light" panose="020F0302020204030203" pitchFamily="34" charset="0"/>
              </a:rPr>
              <a:t>---</a:t>
            </a:r>
          </a:p>
          <a:p>
            <a:pPr marL="457200" indent="-457200" defTabSz="457200">
              <a:lnSpc>
                <a:spcPct val="100000"/>
              </a:lnSpc>
              <a:spcBef>
                <a:spcPts val="500"/>
              </a:spcBef>
              <a:buSzTx/>
              <a:buNone/>
              <a:tabLst>
                <a:tab pos="139700" algn="l"/>
                <a:tab pos="457200" algn="l"/>
              </a:tabLst>
              <a:defRPr sz="33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ato Light" panose="020F0302020204030203" pitchFamily="34" charset="0"/>
              </a:rPr>
              <a:t>title: "Relationship Between Ozone &amp; Temperature"</a:t>
            </a:r>
          </a:p>
          <a:p>
            <a:pPr marL="457200" indent="-457200" defTabSz="457200">
              <a:lnSpc>
                <a:spcPct val="100000"/>
              </a:lnSpc>
              <a:spcBef>
                <a:spcPts val="500"/>
              </a:spcBef>
              <a:buSzTx/>
              <a:buNone/>
              <a:tabLst>
                <a:tab pos="139700" algn="l"/>
                <a:tab pos="457200" algn="l"/>
              </a:tabLst>
              <a:defRPr sz="33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ato Light" panose="020F0302020204030203" pitchFamily="34" charset="0"/>
              </a:rPr>
              <a:t>author: "</a:t>
            </a:r>
            <a:r>
              <a:rPr lang="en-US" dirty="0">
                <a:latin typeface="Lato Light" panose="020F0302020204030203" pitchFamily="34" charset="0"/>
              </a:rPr>
              <a:t>Tianhai Zu</a:t>
            </a:r>
            <a:r>
              <a:rPr dirty="0">
                <a:latin typeface="Lato Light" panose="020F0302020204030203" pitchFamily="34" charset="0"/>
              </a:rPr>
              <a:t>"</a:t>
            </a:r>
          </a:p>
          <a:p>
            <a:pPr marL="457200" indent="-457200" defTabSz="457200">
              <a:lnSpc>
                <a:spcPct val="100000"/>
              </a:lnSpc>
              <a:spcBef>
                <a:spcPts val="500"/>
              </a:spcBef>
              <a:buSzTx/>
              <a:buNone/>
              <a:tabLst>
                <a:tab pos="139700" algn="l"/>
                <a:tab pos="457200" algn="l"/>
              </a:tabLst>
              <a:defRPr sz="33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ato Light" panose="020F0302020204030203" pitchFamily="34" charset="0"/>
              </a:rPr>
              <a:t>date: "`r </a:t>
            </a:r>
            <a:r>
              <a:rPr dirty="0" err="1">
                <a:latin typeface="Lato Light" panose="020F0302020204030203" pitchFamily="34" charset="0"/>
              </a:rPr>
              <a:t>Sys.Date</a:t>
            </a:r>
            <a:r>
              <a:rPr dirty="0">
                <a:latin typeface="Lato Light" panose="020F0302020204030203" pitchFamily="34" charset="0"/>
              </a:rPr>
              <a:t>()`"</a:t>
            </a:r>
          </a:p>
          <a:p>
            <a:pPr marL="457200" indent="-457200" defTabSz="457200">
              <a:lnSpc>
                <a:spcPct val="100000"/>
              </a:lnSpc>
              <a:spcBef>
                <a:spcPts val="500"/>
              </a:spcBef>
              <a:buSzTx/>
              <a:buNone/>
              <a:tabLst>
                <a:tab pos="139700" algn="l"/>
                <a:tab pos="457200" algn="l"/>
              </a:tabLst>
              <a:defRPr sz="33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ato Light" panose="020F0302020204030203" pitchFamily="34" charset="0"/>
              </a:rPr>
              <a:t>output: </a:t>
            </a:r>
          </a:p>
          <a:p>
            <a:pPr marL="457200" indent="-457200" defTabSz="457200">
              <a:lnSpc>
                <a:spcPct val="100000"/>
              </a:lnSpc>
              <a:spcBef>
                <a:spcPts val="500"/>
              </a:spcBef>
              <a:buSzTx/>
              <a:buNone/>
              <a:tabLst>
                <a:tab pos="139700" algn="l"/>
                <a:tab pos="457200" algn="l"/>
              </a:tabLst>
              <a:defRPr sz="33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ato Light" panose="020F0302020204030203" pitchFamily="34" charset="0"/>
              </a:rPr>
              <a:t>  </a:t>
            </a:r>
            <a:r>
              <a:rPr dirty="0" err="1">
                <a:latin typeface="Lato Light" panose="020F0302020204030203" pitchFamily="34" charset="0"/>
              </a:rPr>
              <a:t>html_document</a:t>
            </a:r>
            <a:r>
              <a:rPr dirty="0">
                <a:latin typeface="Lato Light" panose="020F0302020204030203" pitchFamily="34" charset="0"/>
              </a:rPr>
              <a:t>:</a:t>
            </a:r>
          </a:p>
          <a:p>
            <a:pPr marL="457200" indent="-457200" defTabSz="457200">
              <a:lnSpc>
                <a:spcPct val="100000"/>
              </a:lnSpc>
              <a:spcBef>
                <a:spcPts val="500"/>
              </a:spcBef>
              <a:buSzTx/>
              <a:buNone/>
              <a:tabLst>
                <a:tab pos="139700" algn="l"/>
                <a:tab pos="457200" algn="l"/>
              </a:tabLst>
              <a:defRPr sz="33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ato Light" panose="020F0302020204030203" pitchFamily="34" charset="0"/>
              </a:rPr>
              <a:t>    toc: true</a:t>
            </a:r>
          </a:p>
          <a:p>
            <a:pPr marL="457200" indent="-457200" defTabSz="457200">
              <a:lnSpc>
                <a:spcPct val="100000"/>
              </a:lnSpc>
              <a:spcBef>
                <a:spcPts val="500"/>
              </a:spcBef>
              <a:buSzTx/>
              <a:buNone/>
              <a:tabLst>
                <a:tab pos="139700" algn="l"/>
                <a:tab pos="457200" algn="l"/>
              </a:tabLst>
              <a:defRPr sz="33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ato Light" panose="020F0302020204030203" pitchFamily="34" charset="0"/>
              </a:rPr>
              <a:t>---</a:t>
            </a:r>
          </a:p>
        </p:txBody>
      </p:sp>
      <p:pic>
        <p:nvPicPr>
          <p:cNvPr id="208" name="Screen Shot 2017-06-27 at 1.36.40 PM.png" descr="Screen Shot 2017-06-27 at 1.36.4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896" y="3133078"/>
            <a:ext cx="11753312" cy="179802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13652205" y="3835400"/>
            <a:ext cx="1580707" cy="30420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different outputs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different outputs</a:t>
            </a:r>
          </a:p>
        </p:txBody>
      </p:sp>
      <p:sp>
        <p:nvSpPr>
          <p:cNvPr id="211" name="Render as an HTML, PDF, and Word document…"/>
          <p:cNvSpPr txBox="1">
            <a:spLocks noGrp="1"/>
          </p:cNvSpPr>
          <p:nvPr>
            <p:ph type="body" idx="1"/>
          </p:nvPr>
        </p:nvSpPr>
        <p:spPr>
          <a:xfrm>
            <a:off x="660400" y="3835400"/>
            <a:ext cx="22495711" cy="8966898"/>
          </a:xfrm>
          <a:prstGeom prst="rect">
            <a:avLst/>
          </a:prstGeom>
        </p:spPr>
        <p:txBody>
          <a:bodyPr anchor="t"/>
          <a:lstStyle/>
          <a:p>
            <a:pPr marL="914400" indent="-914400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17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Render as an HTML, PDF, and Word document</a:t>
            </a:r>
            <a:endParaRPr lang="en-US" dirty="0">
              <a:latin typeface="Lato Light" panose="020F0302020204030203" pitchFamily="34" charset="0"/>
            </a:endParaRPr>
          </a:p>
          <a:p>
            <a:pPr marL="914400" indent="-914400" defTabSz="457200">
              <a:lnSpc>
                <a:spcPct val="100000"/>
              </a:lnSpc>
              <a:spcBef>
                <a:spcPts val="3500"/>
              </a:spcBef>
              <a:buSzPct val="100000"/>
              <a:buAutoNum type="arabicPeriod" startAt="17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Change the YAML header to:</a:t>
            </a:r>
          </a:p>
          <a:p>
            <a:pPr marL="457200" lvl="5" indent="685800" defTabSz="457200">
              <a:spcBef>
                <a:spcPts val="500"/>
              </a:spcBef>
              <a:buSzTx/>
              <a:buNone/>
              <a:tabLst>
                <a:tab pos="139700" algn="l"/>
                <a:tab pos="457200" algn="l"/>
              </a:tabLst>
              <a:defRPr sz="33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---</a:t>
            </a:r>
          </a:p>
          <a:p>
            <a:pPr marL="457200" lvl="5" indent="685800" defTabSz="457200">
              <a:spcBef>
                <a:spcPts val="500"/>
              </a:spcBef>
              <a:buSzTx/>
              <a:buNone/>
              <a:tabLst>
                <a:tab pos="139700" algn="l"/>
                <a:tab pos="457200" algn="l"/>
              </a:tabLst>
              <a:defRPr sz="33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title: "Relationship Between Ozone &amp; Temperature"</a:t>
            </a:r>
          </a:p>
          <a:p>
            <a:pPr marL="457200" lvl="5" indent="685800" defTabSz="457200">
              <a:spcBef>
                <a:spcPts val="500"/>
              </a:spcBef>
              <a:buSzTx/>
              <a:buNone/>
              <a:tabLst>
                <a:tab pos="139700" algn="l"/>
                <a:tab pos="457200" algn="l"/>
              </a:tabLst>
              <a:defRPr sz="33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author: "</a:t>
            </a:r>
            <a:r>
              <a:rPr lang="en-US" dirty="0"/>
              <a:t>Tianhai Zu</a:t>
            </a:r>
            <a:r>
              <a:rPr dirty="0"/>
              <a:t>"</a:t>
            </a:r>
          </a:p>
          <a:p>
            <a:pPr marL="457200" lvl="5" indent="685800" defTabSz="457200">
              <a:spcBef>
                <a:spcPts val="500"/>
              </a:spcBef>
              <a:buSzTx/>
              <a:buNone/>
              <a:tabLst>
                <a:tab pos="139700" algn="l"/>
                <a:tab pos="457200" algn="l"/>
              </a:tabLst>
              <a:defRPr sz="33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date: "`r </a:t>
            </a:r>
            <a:r>
              <a:rPr dirty="0" err="1"/>
              <a:t>Sys.Date</a:t>
            </a:r>
            <a:r>
              <a:rPr dirty="0"/>
              <a:t>()`"</a:t>
            </a:r>
          </a:p>
          <a:p>
            <a:pPr marL="457200" lvl="5" indent="685800" defTabSz="457200">
              <a:spcBef>
                <a:spcPts val="500"/>
              </a:spcBef>
              <a:buSzTx/>
              <a:buNone/>
              <a:tabLst>
                <a:tab pos="139700" algn="l"/>
                <a:tab pos="457200" algn="l"/>
              </a:tabLst>
              <a:defRPr sz="33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output: </a:t>
            </a:r>
            <a:r>
              <a:rPr dirty="0" err="1"/>
              <a:t>slidy_presentation</a:t>
            </a:r>
            <a:endParaRPr dirty="0"/>
          </a:p>
          <a:p>
            <a:pPr marL="457200" lvl="5" indent="685800" defTabSz="457200">
              <a:spcBef>
                <a:spcPts val="500"/>
              </a:spcBef>
              <a:buSzTx/>
              <a:buNone/>
              <a:tabLst>
                <a:tab pos="139700" algn="l"/>
                <a:tab pos="457200" algn="l"/>
              </a:tabLst>
              <a:defRPr sz="33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---</a:t>
            </a:r>
          </a:p>
          <a:p>
            <a:pPr marL="457200" indent="-457200" defTabSz="457200">
              <a:lnSpc>
                <a:spcPct val="100000"/>
              </a:lnSpc>
              <a:spcBef>
                <a:spcPts val="500"/>
              </a:spcBef>
              <a:buSzTx/>
              <a:buNone/>
              <a:tabLst>
                <a:tab pos="139700" algn="l"/>
                <a:tab pos="457200" algn="l"/>
              </a:tabLst>
              <a:defRPr sz="33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marL="457200" indent="-457200" defTabSz="457200">
              <a:lnSpc>
                <a:spcPct val="100000"/>
              </a:lnSpc>
              <a:spcBef>
                <a:spcPts val="500"/>
              </a:spcBef>
              <a:buSzTx/>
              <a:buNone/>
              <a:tabLst>
                <a:tab pos="139700" algn="l"/>
                <a:tab pos="457200" algn="l"/>
              </a:tabLst>
              <a:defRPr sz="3300">
                <a:solidFill>
                  <a:srgbClr val="3A3A3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Default is to generate slides based on 2nd level headings but you can add *** anywhere and it will create a new slide there.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he basic idea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the basic idea</a:t>
            </a:r>
          </a:p>
        </p:txBody>
      </p:sp>
      <p:graphicFrame>
        <p:nvGraphicFramePr>
          <p:cNvPr id="144" name="Table"/>
          <p:cNvGraphicFramePr/>
          <p:nvPr>
            <p:extLst>
              <p:ext uri="{D42A27DB-BD31-4B8C-83A1-F6EECF244321}">
                <p14:modId xmlns:p14="http://schemas.microsoft.com/office/powerpoint/2010/main" val="3327362418"/>
              </p:ext>
            </p:extLst>
          </p:nvPr>
        </p:nvGraphicFramePr>
        <p:xfrm>
          <a:off x="1306857" y="3676381"/>
          <a:ext cx="21770285" cy="7895502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614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380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dirty="0">
                          <a:solidFill>
                            <a:srgbClr val="FFFFFF"/>
                          </a:solidFill>
                          <a:latin typeface="Lato Light" panose="020F0302020204030203" pitchFamily="34" charset="0"/>
                        </a:rPr>
                        <a:t>Topic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dirty="0">
                          <a:solidFill>
                            <a:srgbClr val="FFFFFF"/>
                          </a:solidFill>
                          <a:latin typeface="Lato Light" panose="020F0302020204030203" pitchFamily="34" charset="0"/>
                        </a:rPr>
                        <a:t>Description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5131">
                <a:tc>
                  <a:txBody>
                    <a:bodyPr/>
                    <a:lstStyle/>
                    <a:p>
                      <a:pPr lvl="3" algn="l">
                        <a:defRPr sz="4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R project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dirty="0">
                          <a:solidFill>
                            <a:srgbClr val="5A5F5E"/>
                          </a:solidFill>
                          <a:latin typeface="Lato Light" panose="020F0302020204030203" pitchFamily="34" charset="0"/>
                        </a:rPr>
                        <a:t>Conveniently organizes files pertaining to specific analytic projects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8285">
                <a:tc>
                  <a:txBody>
                    <a:bodyPr/>
                    <a:lstStyle/>
                    <a:p>
                      <a:pPr lvl="3" algn="l">
                        <a:defRPr sz="4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R Markdown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dirty="0">
                          <a:solidFill>
                            <a:srgbClr val="5A5F5E"/>
                          </a:solidFill>
                          <a:latin typeface="Lato Light" panose="020F0302020204030203" pitchFamily="34" charset="0"/>
                        </a:rPr>
                        <a:t>Allows user to combine prose, code, and metadata into one file to increase reproducibility and reporting capabilities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8285">
                <a:tc>
                  <a:txBody>
                    <a:bodyPr/>
                    <a:lstStyle/>
                    <a:p>
                      <a:pPr lvl="3" algn="l">
                        <a:defRPr sz="4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R Notebook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dirty="0">
                          <a:solidFill>
                            <a:srgbClr val="5A5F5E"/>
                          </a:solidFill>
                          <a:latin typeface="Lato Light" panose="020F0302020204030203" pitchFamily="34" charset="0"/>
                        </a:rPr>
                        <a:t>An R Markdown document that allows for independent and interactive execution of code chunks.  Great for sharing.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5" name="All 3 have the goal of streamlining your workflow!"/>
          <p:cNvSpPr txBox="1"/>
          <p:nvPr/>
        </p:nvSpPr>
        <p:spPr>
          <a:xfrm>
            <a:off x="1446270" y="12092856"/>
            <a:ext cx="21491461" cy="1413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defTabSz="457200">
              <a:lnSpc>
                <a:spcPct val="110000"/>
              </a:lnSpc>
              <a:spcBef>
                <a:spcPts val="800"/>
              </a:spcBef>
              <a:tabLst>
                <a:tab pos="139700" algn="l"/>
                <a:tab pos="457200" algn="l"/>
              </a:tabLst>
              <a:defRPr sz="85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Lato Light" panose="020F0302020204030203" pitchFamily="34" charset="0"/>
              </a:rPr>
              <a:t>All 3 have the goal of streamlining your workflow!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port narrative &amp; styling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How to: format data tables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89" name="Create a function that illustrates the conversion from Kelvin to degrees Celsius: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Use the </a:t>
            </a:r>
            <a:r>
              <a:rPr lang="en-US" dirty="0" err="1">
                <a:latin typeface="Lato Light" panose="020F0302020204030203" pitchFamily="34" charset="0"/>
              </a:rPr>
              <a:t>knitr</a:t>
            </a:r>
            <a:r>
              <a:rPr lang="en-US" dirty="0">
                <a:latin typeface="Lato Light" panose="020F0302020204030203" pitchFamily="34" charset="0"/>
              </a:rPr>
              <a:t>::</a:t>
            </a:r>
            <a:r>
              <a:rPr lang="en-US" dirty="0" err="1">
                <a:latin typeface="Lato Light" panose="020F0302020204030203" pitchFamily="34" charset="0"/>
              </a:rPr>
              <a:t>kable</a:t>
            </a:r>
            <a:r>
              <a:rPr lang="en-US" dirty="0">
                <a:latin typeface="Lato Light" panose="020F0302020204030203" pitchFamily="34" charset="0"/>
              </a:rPr>
              <a:t>() function to display a table with additional formatting</a:t>
            </a:r>
          </a:p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endParaRPr lang="en-US" dirty="0">
              <a:latin typeface="Lato Light" panose="020F0302020204030203" pitchFamily="34" charset="0"/>
            </a:endParaRPr>
          </a:p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Look at documentation for LOTS of options</a:t>
            </a:r>
          </a:p>
        </p:txBody>
      </p:sp>
      <p:sp>
        <p:nvSpPr>
          <p:cNvPr id="5" name="install.packages(&quot;tidyverse&quot;)…"/>
          <p:cNvSpPr txBox="1">
            <a:spLocks/>
          </p:cNvSpPr>
          <p:nvPr/>
        </p:nvSpPr>
        <p:spPr>
          <a:xfrm>
            <a:off x="13449600" y="3908558"/>
            <a:ext cx="10934400" cy="9807441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7366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14732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22098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29464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36830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lvl="5" indent="230188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code chunk example</a:t>
            </a:r>
          </a:p>
          <a:p>
            <a:pPr marL="0" lvl="5" indent="230188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What will this code chunk do?</a:t>
            </a:r>
          </a:p>
          <a:p>
            <a:pPr marL="0" lvl="5" indent="230188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```{r echo = FALSE}</a:t>
            </a:r>
          </a:p>
          <a:p>
            <a:pPr marL="0" lvl="5" indent="230188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 err="1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knitr</a:t>
            </a: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::</a:t>
            </a:r>
            <a:r>
              <a:rPr lang="en-US" sz="3300" dirty="0" err="1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kable</a:t>
            </a: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(</a:t>
            </a:r>
          </a:p>
          <a:p>
            <a:pPr marL="0" lvl="5" indent="230188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lang="en-US" sz="3300" dirty="0" err="1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airquality</a:t>
            </a: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[1:10, ],</a:t>
            </a:r>
          </a:p>
          <a:p>
            <a:pPr marL="0" lvl="5" indent="230188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  caption = "What a cool table format!"</a:t>
            </a:r>
          </a:p>
          <a:p>
            <a:pPr marL="0" lvl="5" indent="230188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</a:p>
          <a:p>
            <a:pPr marL="0" lvl="5" indent="230188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119800543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port narrative &amp; styling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How to: Cache Results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189" name="Create a function that illustrates the conversion from Kelvin to degrees Celsius: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12693985" cy="896689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Use the code chunk option cache = TRUE to cache results, meaning save chunk output for future use</a:t>
            </a:r>
          </a:p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VERY handy if code take a long time and you need to update/change code</a:t>
            </a:r>
          </a:p>
          <a:p>
            <a:pPr defTabSz="457200">
              <a:lnSpc>
                <a:spcPct val="100000"/>
              </a:lnSpc>
              <a:spcBef>
                <a:spcPts val="3500"/>
              </a:spcBef>
              <a:buSzPct val="100000"/>
              <a:tabLst>
                <a:tab pos="139700" algn="l"/>
                <a:tab pos="457200" algn="l"/>
              </a:tabLst>
              <a:defRPr sz="5500">
                <a:solidFill>
                  <a:srgbClr val="3A3A3A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Can use the </a:t>
            </a:r>
            <a:r>
              <a:rPr lang="en-US" dirty="0" err="1">
                <a:latin typeface="Lato Light" panose="020F0302020204030203" pitchFamily="34" charset="0"/>
              </a:rPr>
              <a:t>dependson</a:t>
            </a:r>
            <a:r>
              <a:rPr lang="en-US" dirty="0">
                <a:latin typeface="Lato Light" panose="020F0302020204030203" pitchFamily="34" charset="0"/>
              </a:rPr>
              <a:t> = … option to run different code without reloading a massive data set</a:t>
            </a:r>
          </a:p>
        </p:txBody>
      </p:sp>
      <p:sp>
        <p:nvSpPr>
          <p:cNvPr id="5" name="install.packages(&quot;tidyverse&quot;)…"/>
          <p:cNvSpPr txBox="1">
            <a:spLocks/>
          </p:cNvSpPr>
          <p:nvPr/>
        </p:nvSpPr>
        <p:spPr>
          <a:xfrm>
            <a:off x="13449600" y="3908558"/>
            <a:ext cx="10934400" cy="9807441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7366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14732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22098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29464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36830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lvl="5" indent="230188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code chunk example</a:t>
            </a:r>
          </a:p>
          <a:p>
            <a:pPr marL="0" lvl="5" indent="230188" defTabSz="457200" hangingPunct="1">
              <a:spcBef>
                <a:spcPts val="0"/>
              </a:spcBef>
              <a:buSzTx/>
              <a:buFont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00B050"/>
                </a:solidFill>
                <a:latin typeface="Monaco"/>
                <a:ea typeface="Monaco"/>
                <a:cs typeface="Monaco"/>
                <a:sym typeface="Monaco"/>
              </a:rPr>
              <a:t># What will this code chunk do?</a:t>
            </a:r>
          </a:p>
          <a:p>
            <a:pPr marL="0" lvl="5" indent="230188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```{r echo = FALSE, cache = TRUE}</a:t>
            </a:r>
          </a:p>
          <a:p>
            <a:pPr marL="0" lvl="5" indent="230188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data &lt;- read.csv(“some_huge_file.csv”)</a:t>
            </a:r>
          </a:p>
          <a:p>
            <a:pPr marL="0" lvl="5" indent="230188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data</a:t>
            </a:r>
            <a:endParaRPr lang="en-US" sz="3300" dirty="0">
              <a:solidFill>
                <a:srgbClr val="515151"/>
              </a:solidFill>
              <a:latin typeface="Monaco"/>
              <a:ea typeface="Monaco"/>
              <a:cs typeface="Monaco"/>
              <a:sym typeface="Monaco"/>
            </a:endParaRPr>
          </a:p>
          <a:p>
            <a:pPr marL="0" lvl="5" indent="230188" defTabSz="457200" hangingPunct="1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300" dirty="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rPr>
              <a:t>```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50" y="7217212"/>
            <a:ext cx="8870400" cy="642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50381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alphaModFix amt="32438"/>
          </a:blip>
          <a:stretch>
            <a:fillRect/>
          </a:stretch>
        </p:blipFill>
        <p:spPr>
          <a:xfrm>
            <a:off x="2518981" y="-30764"/>
            <a:ext cx="20185468" cy="1553152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Many options…"/>
          <p:cNvSpPr txBox="1">
            <a:spLocks noGrp="1"/>
          </p:cNvSpPr>
          <p:nvPr>
            <p:ph type="body" idx="1"/>
          </p:nvPr>
        </p:nvSpPr>
        <p:spPr>
          <a:xfrm>
            <a:off x="666750" y="2139018"/>
            <a:ext cx="23050500" cy="9437963"/>
          </a:xfrm>
          <a:prstGeom prst="rect">
            <a:avLst/>
          </a:prstGeom>
        </p:spPr>
        <p:txBody>
          <a:bodyPr/>
          <a:lstStyle/>
          <a:p>
            <a:pPr marL="0" lvl="1" indent="228600" algn="ctr">
              <a:lnSpc>
                <a:spcPct val="100000"/>
              </a:lnSpc>
              <a:spcBef>
                <a:spcPts val="3000"/>
              </a:spcBef>
              <a:buSzTx/>
              <a:buNone/>
              <a:defRPr sz="15000" i="1">
                <a:solidFill>
                  <a:srgbClr val="005493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Many options</a:t>
            </a:r>
          </a:p>
          <a:p>
            <a:pPr marL="0" lvl="1" indent="228600" algn="ctr">
              <a:lnSpc>
                <a:spcPct val="100000"/>
              </a:lnSpc>
              <a:spcBef>
                <a:spcPts val="3000"/>
              </a:spcBef>
              <a:buSzTx/>
              <a:buNone/>
              <a:defRPr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marL="0" lvl="1" indent="228600" algn="ctr">
              <a:lnSpc>
                <a:spcPct val="100000"/>
              </a:lnSpc>
              <a:spcBef>
                <a:spcPts val="3000"/>
              </a:spcBef>
              <a:buSzTx/>
              <a:buNone/>
              <a:defRPr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Help menu &gt;&gt; </a:t>
            </a:r>
            <a:r>
              <a:rPr dirty="0" err="1"/>
              <a:t>Cheatsheets</a:t>
            </a:r>
            <a:endParaRPr dirty="0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 notebook"/>
          <p:cNvSpPr txBox="1">
            <a:spLocks noGrp="1"/>
          </p:cNvSpPr>
          <p:nvPr>
            <p:ph type="title"/>
          </p:nvPr>
        </p:nvSpPr>
        <p:spPr>
          <a:xfrm>
            <a:off x="666750" y="6335431"/>
            <a:ext cx="23050500" cy="4559301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R notebook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290890" y="861240"/>
            <a:ext cx="11993519" cy="11993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why so special?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why so special?</a:t>
            </a:r>
          </a:p>
        </p:txBody>
      </p:sp>
      <p:sp>
        <p:nvSpPr>
          <p:cNvPr id="220" name="An R Markdown document that allows for independent and interactive execution of code chunks.…"/>
          <p:cNvSpPr txBox="1">
            <a:spLocks noGrp="1"/>
          </p:cNvSpPr>
          <p:nvPr>
            <p:ph type="body" idx="1"/>
          </p:nvPr>
        </p:nvSpPr>
        <p:spPr>
          <a:xfrm>
            <a:off x="660400" y="3835400"/>
            <a:ext cx="23063200" cy="8086963"/>
          </a:xfrm>
          <a:prstGeom prst="rect">
            <a:avLst/>
          </a:prstGeom>
        </p:spPr>
        <p:txBody>
          <a:bodyPr anchor="t"/>
          <a:lstStyle/>
          <a:p>
            <a:pPr marL="0" indent="0" defTabSz="457200">
              <a:lnSpc>
                <a:spcPct val="100000"/>
              </a:lnSpc>
              <a:spcBef>
                <a:spcPts val="5000"/>
              </a:spcBef>
              <a:buSzTx/>
              <a:buNone/>
              <a:tabLst>
                <a:tab pos="139700" algn="l"/>
                <a:tab pos="457200" algn="l"/>
              </a:tabLst>
              <a:defRPr sz="6500" i="1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Lato" panose="020F0502020204030203" pitchFamily="34" charset="0"/>
              </a:rPr>
              <a:t>An R Markdown document that allows for independent and interactive execution of code chunks.  </a:t>
            </a:r>
          </a:p>
          <a:p>
            <a:pPr marL="228600" indent="-228600" defTabSz="457200">
              <a:lnSpc>
                <a:spcPct val="100000"/>
              </a:lnSpc>
              <a:spcBef>
                <a:spcPts val="5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6500" i="1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Lato" panose="020F0502020204030203" pitchFamily="34" charset="0"/>
              </a:rPr>
              <a:t>  Creates greater interactivity while creating your document</a:t>
            </a:r>
          </a:p>
          <a:p>
            <a:pPr marL="228600" indent="-228600" defTabSz="457200">
              <a:lnSpc>
                <a:spcPct val="100000"/>
              </a:lnSpc>
              <a:spcBef>
                <a:spcPts val="5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6500" i="1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Lato" panose="020F0502020204030203" pitchFamily="34" charset="0"/>
              </a:rPr>
              <a:t>  Easy to share your notebook directly</a:t>
            </a:r>
          </a:p>
          <a:p>
            <a:pPr marL="228600" indent="-228600" defTabSz="457200">
              <a:lnSpc>
                <a:spcPct val="100000"/>
              </a:lnSpc>
              <a:spcBef>
                <a:spcPts val="5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6500" i="1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Lato" panose="020F0502020204030203" pitchFamily="34" charset="0"/>
              </a:rPr>
              <a:t>  When complete, knit to the publication format desired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creen Shot 2017-06-27 at 1.58.08 PM.png" descr="Screen Shot 2017-06-27 at 1.58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344" y="6981223"/>
            <a:ext cx="18192848" cy="9649345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demo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demo</a:t>
            </a:r>
          </a:p>
        </p:txBody>
      </p:sp>
      <p:sp>
        <p:nvSpPr>
          <p:cNvPr id="224" name="Rounded Rectangle"/>
          <p:cNvSpPr/>
          <p:nvPr/>
        </p:nvSpPr>
        <p:spPr>
          <a:xfrm>
            <a:off x="17929527" y="8901736"/>
            <a:ext cx="2684226" cy="940257"/>
          </a:xfrm>
          <a:prstGeom prst="roundRect">
            <a:avLst>
              <a:gd name="adj" fmla="val 20260"/>
            </a:avLst>
          </a:prstGeom>
          <a:ln w="1016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5" name="Open “RMarkdown Demonstration Notebook.nb.html” file.…"/>
          <p:cNvSpPr txBox="1">
            <a:spLocks noGrp="1"/>
          </p:cNvSpPr>
          <p:nvPr>
            <p:ph type="body" sz="half" idx="1"/>
          </p:nvPr>
        </p:nvSpPr>
        <p:spPr>
          <a:xfrm>
            <a:off x="660400" y="3835400"/>
            <a:ext cx="23063200" cy="3095024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 marL="613449" indent="-613449" defTabSz="374904">
              <a:lnSpc>
                <a:spcPct val="100000"/>
              </a:lnSpc>
              <a:spcBef>
                <a:spcPts val="800"/>
              </a:spcBef>
              <a:buClr>
                <a:srgbClr val="535353"/>
              </a:buClr>
              <a:tabLst>
                <a:tab pos="114300" algn="l"/>
                <a:tab pos="368300" algn="l"/>
              </a:tabLst>
              <a:defRPr sz="5330">
                <a:solidFill>
                  <a:srgbClr val="5A5F5E"/>
                </a:solidFill>
              </a:defRPr>
            </a:pPr>
            <a:r>
              <a:rPr dirty="0">
                <a:latin typeface="Lato" panose="020F0502020204030203" pitchFamily="34" charset="0"/>
              </a:rPr>
              <a:t>Open </a:t>
            </a:r>
            <a:r>
              <a:rPr i="1" dirty="0">
                <a:latin typeface="Lato" panose="020F0502020204030203" pitchFamily="34" charset="0"/>
                <a:ea typeface="Gill Sans"/>
                <a:cs typeface="Gill Sans"/>
                <a:sym typeface="Gill Sans"/>
              </a:rPr>
              <a:t>“</a:t>
            </a:r>
            <a:r>
              <a:rPr i="1" dirty="0" err="1">
                <a:latin typeface="Lato" panose="020F0502020204030203" pitchFamily="34" charset="0"/>
                <a:ea typeface="Gill Sans"/>
                <a:cs typeface="Gill Sans"/>
                <a:sym typeface="Gill Sans"/>
              </a:rPr>
              <a:t>RMarkdown</a:t>
            </a:r>
            <a:r>
              <a:rPr i="1" dirty="0">
                <a:latin typeface="Lato" panose="020F0502020204030203" pitchFamily="34" charset="0"/>
                <a:ea typeface="Gill Sans"/>
                <a:cs typeface="Gill Sans"/>
                <a:sym typeface="Gill Sans"/>
              </a:rPr>
              <a:t> Demonstration Notebook.nb.html”</a:t>
            </a:r>
            <a:r>
              <a:rPr dirty="0">
                <a:latin typeface="Lato" panose="020F0502020204030203" pitchFamily="34" charset="0"/>
              </a:rPr>
              <a:t> file.</a:t>
            </a:r>
          </a:p>
          <a:p>
            <a:pPr marL="613449" indent="-613449" defTabSz="374904">
              <a:lnSpc>
                <a:spcPct val="100000"/>
              </a:lnSpc>
              <a:spcBef>
                <a:spcPts val="800"/>
              </a:spcBef>
              <a:buClr>
                <a:srgbClr val="535353"/>
              </a:buClr>
              <a:tabLst>
                <a:tab pos="114300" algn="l"/>
                <a:tab pos="368300" algn="l"/>
              </a:tabLst>
              <a:defRPr sz="5330">
                <a:solidFill>
                  <a:srgbClr val="5A5F5E"/>
                </a:solidFill>
              </a:defRPr>
            </a:pPr>
            <a:r>
              <a:rPr dirty="0">
                <a:latin typeface="Lato" panose="020F0502020204030203" pitchFamily="34" charset="0"/>
              </a:rPr>
              <a:t>Download </a:t>
            </a:r>
            <a:r>
              <a:rPr dirty="0" err="1">
                <a:latin typeface="Lato" panose="020F0502020204030203" pitchFamily="34" charset="0"/>
              </a:rPr>
              <a:t>Rmd</a:t>
            </a:r>
            <a:r>
              <a:rPr dirty="0">
                <a:latin typeface="Lato" panose="020F0502020204030203" pitchFamily="34" charset="0"/>
              </a:rPr>
              <a:t>.</a:t>
            </a:r>
          </a:p>
          <a:p>
            <a:pPr marL="613449" indent="-613449" defTabSz="374904">
              <a:lnSpc>
                <a:spcPct val="100000"/>
              </a:lnSpc>
              <a:spcBef>
                <a:spcPts val="800"/>
              </a:spcBef>
              <a:buClr>
                <a:srgbClr val="535353"/>
              </a:buClr>
              <a:tabLst>
                <a:tab pos="114300" algn="l"/>
                <a:tab pos="368300" algn="l"/>
              </a:tabLst>
              <a:defRPr sz="5330" i="1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i="0" dirty="0">
                <a:latin typeface="Lato" panose="020F0502020204030203" pitchFamily="34" charset="0"/>
                <a:sym typeface="Gill Sans Light"/>
              </a:rPr>
              <a:t>Open </a:t>
            </a:r>
            <a:r>
              <a:rPr i="0" dirty="0" err="1">
                <a:latin typeface="Lato" panose="020F0502020204030203" pitchFamily="34" charset="0"/>
                <a:sym typeface="Gill Sans Light"/>
              </a:rPr>
              <a:t>Rmd</a:t>
            </a:r>
            <a:r>
              <a:rPr i="0" dirty="0">
                <a:latin typeface="Lato" panose="020F0502020204030203" pitchFamily="34" charset="0"/>
                <a:sym typeface="Gill Sans Light"/>
              </a:rPr>
              <a:t> in your </a:t>
            </a:r>
            <a:r>
              <a:rPr i="0" dirty="0" err="1">
                <a:latin typeface="Lato" panose="020F0502020204030203" pitchFamily="34" charset="0"/>
                <a:sym typeface="Gill Sans Light"/>
              </a:rPr>
              <a:t>RStudio</a:t>
            </a:r>
            <a:r>
              <a:rPr i="0" dirty="0">
                <a:latin typeface="Lato" panose="020F0502020204030203" pitchFamily="34" charset="0"/>
                <a:sym typeface="Gill Sans Light"/>
              </a:rPr>
              <a:t>, make changes, knit, and send back to your collaborator.</a:t>
            </a:r>
            <a:r>
              <a:rPr dirty="0">
                <a:latin typeface="Lato" panose="020F0502020204030203" pitchFamily="34" charset="0"/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4153786" y="8130363"/>
            <a:ext cx="2431312" cy="4607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what to reme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what to remember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1774447" y="191864"/>
            <a:ext cx="13447940" cy="13447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what you should know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what you should know</a:t>
            </a:r>
          </a:p>
        </p:txBody>
      </p:sp>
      <p:graphicFrame>
        <p:nvGraphicFramePr>
          <p:cNvPr id="237" name="Table"/>
          <p:cNvGraphicFramePr/>
          <p:nvPr>
            <p:extLst>
              <p:ext uri="{D42A27DB-BD31-4B8C-83A1-F6EECF244321}">
                <p14:modId xmlns:p14="http://schemas.microsoft.com/office/powerpoint/2010/main" val="979211019"/>
              </p:ext>
            </p:extLst>
          </p:nvPr>
        </p:nvGraphicFramePr>
        <p:xfrm>
          <a:off x="1313207" y="4319947"/>
          <a:ext cx="21770285" cy="7895502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614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380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dirty="0">
                          <a:solidFill>
                            <a:srgbClr val="FFFFFF"/>
                          </a:solidFill>
                          <a:latin typeface="Lato Light" panose="020F0302020204030203" pitchFamily="34" charset="0"/>
                        </a:rPr>
                        <a:t>Topic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dirty="0">
                          <a:solidFill>
                            <a:srgbClr val="FFFFFF"/>
                          </a:solidFill>
                          <a:latin typeface="Lato Light" panose="020F0302020204030203" pitchFamily="34" charset="0"/>
                        </a:rPr>
                        <a:t>Description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5131">
                <a:tc>
                  <a:txBody>
                    <a:bodyPr/>
                    <a:lstStyle/>
                    <a:p>
                      <a:pPr lvl="3" algn="l">
                        <a:defRPr sz="4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R project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dirty="0">
                          <a:solidFill>
                            <a:srgbClr val="5A5F5E"/>
                          </a:solidFill>
                          <a:latin typeface="Lato Light" panose="020F0302020204030203" pitchFamily="34" charset="0"/>
                        </a:rPr>
                        <a:t>Conveniently organizes files pertaining to specific analytic projects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8285">
                <a:tc>
                  <a:txBody>
                    <a:bodyPr/>
                    <a:lstStyle/>
                    <a:p>
                      <a:pPr lvl="3" algn="l">
                        <a:defRPr sz="4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R Markdown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dirty="0">
                          <a:solidFill>
                            <a:srgbClr val="5A5F5E"/>
                          </a:solidFill>
                          <a:latin typeface="Lato Light" panose="020F0302020204030203" pitchFamily="34" charset="0"/>
                        </a:rPr>
                        <a:t>Allows user to combine prose, code, and metadata into one file for to increase reproducibility and reporting capabilities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8285">
                <a:tc>
                  <a:txBody>
                    <a:bodyPr/>
                    <a:lstStyle/>
                    <a:p>
                      <a:pPr lvl="3" algn="l">
                        <a:defRPr sz="40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R Notebook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dirty="0">
                          <a:solidFill>
                            <a:srgbClr val="5A5F5E"/>
                          </a:solidFill>
                          <a:latin typeface="Lato Light" panose="020F0302020204030203" pitchFamily="34" charset="0"/>
                        </a:rPr>
                        <a:t>An R Markdown document that allows for independent and interactive execution of code chunks.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age" descr="Image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702564" y="1368564"/>
            <a:ext cx="10978872" cy="10978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Studio projects"/>
          <p:cNvSpPr txBox="1">
            <a:spLocks noGrp="1"/>
          </p:cNvSpPr>
          <p:nvPr>
            <p:ph type="title"/>
          </p:nvPr>
        </p:nvSpPr>
        <p:spPr>
          <a:xfrm>
            <a:off x="666750" y="6335431"/>
            <a:ext cx="23050500" cy="4559301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 err="1">
                <a:latin typeface="Lato Light" panose="020F0302020204030203" pitchFamily="34" charset="0"/>
              </a:rPr>
              <a:t>RStudio</a:t>
            </a:r>
            <a:r>
              <a:rPr dirty="0">
                <a:latin typeface="Lato Light" panose="020F0302020204030203" pitchFamily="34" charset="0"/>
              </a:rPr>
              <a:t> projects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884491" y="1403007"/>
            <a:ext cx="10909986" cy="10909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using projects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using projects</a:t>
            </a:r>
          </a:p>
        </p:txBody>
      </p:sp>
      <p:sp>
        <p:nvSpPr>
          <p:cNvPr id="151" name="RStudio projects make it straightforward to divide your work into multiple contexts, each with their own:…"/>
          <p:cNvSpPr txBox="1">
            <a:spLocks noGrp="1"/>
          </p:cNvSpPr>
          <p:nvPr>
            <p:ph type="body" idx="1"/>
          </p:nvPr>
        </p:nvSpPr>
        <p:spPr>
          <a:xfrm>
            <a:off x="660400" y="3835400"/>
            <a:ext cx="23063200" cy="8408221"/>
          </a:xfrm>
          <a:prstGeom prst="rect">
            <a:avLst/>
          </a:prstGeom>
        </p:spPr>
        <p:txBody>
          <a:bodyPr anchor="t"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139700" algn="l"/>
                <a:tab pos="457200" algn="l"/>
              </a:tabLst>
              <a:defRPr sz="6500">
                <a:solidFill>
                  <a:srgbClr val="5A5F5E"/>
                </a:solidFill>
              </a:defRPr>
            </a:pPr>
            <a:r>
              <a:rPr dirty="0" err="1">
                <a:latin typeface="Lato Light" panose="020F0302020204030203" pitchFamily="34" charset="0"/>
              </a:rPr>
              <a:t>RStudio</a:t>
            </a:r>
            <a:r>
              <a:rPr dirty="0">
                <a:latin typeface="Lato Light" panose="020F0302020204030203" pitchFamily="34" charset="0"/>
              </a:rPr>
              <a:t> projects make it straightforward to divide your work into multiple contexts, each with their own:</a:t>
            </a:r>
          </a:p>
          <a:p>
            <a:pPr marL="1484709" lvl="1" indent="-748109" defTabSz="457200">
              <a:lnSpc>
                <a:spcPct val="100000"/>
              </a:lnSpc>
              <a:spcBef>
                <a:spcPts val="2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65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working directory</a:t>
            </a:r>
          </a:p>
          <a:p>
            <a:pPr marL="1484709" lvl="1" indent="-748109" defTabSz="457200">
              <a:lnSpc>
                <a:spcPct val="100000"/>
              </a:lnSpc>
              <a:spcBef>
                <a:spcPts val="1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65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workspace</a:t>
            </a:r>
          </a:p>
          <a:p>
            <a:pPr marL="1484709" lvl="1" indent="-748109" defTabSz="457200">
              <a:lnSpc>
                <a:spcPct val="100000"/>
              </a:lnSpc>
              <a:spcBef>
                <a:spcPts val="1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65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history</a:t>
            </a:r>
          </a:p>
          <a:p>
            <a:pPr marL="1484709" lvl="1" indent="-748109" defTabSz="457200">
              <a:lnSpc>
                <a:spcPct val="100000"/>
              </a:lnSpc>
              <a:spcBef>
                <a:spcPts val="1500"/>
              </a:spcBef>
              <a:buClr>
                <a:srgbClr val="535353"/>
              </a:buClr>
              <a:tabLst>
                <a:tab pos="139700" algn="l"/>
                <a:tab pos="457200" algn="l"/>
              </a:tabLst>
              <a:defRPr sz="65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source documents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how to create a project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how to create a project</a:t>
            </a:r>
          </a:p>
        </p:txBody>
      </p:sp>
      <p:sp>
        <p:nvSpPr>
          <p:cNvPr id="154" name="File ≫ New Project"/>
          <p:cNvSpPr txBox="1">
            <a:spLocks noGrp="1"/>
          </p:cNvSpPr>
          <p:nvPr>
            <p:ph type="body" sz="quarter" idx="1"/>
          </p:nvPr>
        </p:nvSpPr>
        <p:spPr>
          <a:xfrm>
            <a:off x="660400" y="3835400"/>
            <a:ext cx="23063200" cy="2596581"/>
          </a:xfrm>
          <a:prstGeom prst="rect">
            <a:avLst/>
          </a:prstGeom>
        </p:spPr>
        <p:txBody>
          <a:bodyPr anchor="t"/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139700" algn="l"/>
                <a:tab pos="457200" algn="l"/>
              </a:tabLst>
              <a:defRPr sz="6500">
                <a:solidFill>
                  <a:srgbClr val="5A5F5E"/>
                </a:solidFill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File ≫ New Project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562" y="5490042"/>
            <a:ext cx="20404876" cy="6675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o what’s different?"/>
          <p:cNvSpPr txBox="1">
            <a:spLocks noGrp="1"/>
          </p:cNvSpPr>
          <p:nvPr>
            <p:ph type="title"/>
          </p:nvPr>
        </p:nvSpPr>
        <p:spPr>
          <a:xfrm>
            <a:off x="666750" y="355600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Lato Light" panose="020F0302020204030203" pitchFamily="34" charset="0"/>
              </a:rPr>
              <a:t>so what’s different?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01" y="3339621"/>
            <a:ext cx="15728998" cy="9856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2556</Words>
  <Application>Microsoft Office PowerPoint</Application>
  <PresentationFormat>Custom</PresentationFormat>
  <Paragraphs>386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Gill Sans</vt:lpstr>
      <vt:lpstr>Gill Sans Light</vt:lpstr>
      <vt:lpstr>Helvetica Neue</vt:lpstr>
      <vt:lpstr>Lato</vt:lpstr>
      <vt:lpstr>Monaco</vt:lpstr>
      <vt:lpstr>Arial</vt:lpstr>
      <vt:lpstr>Consolas</vt:lpstr>
      <vt:lpstr>Courier New</vt:lpstr>
      <vt:lpstr>Lato Light</vt:lpstr>
      <vt:lpstr>Wingdings</vt:lpstr>
      <vt:lpstr>Showroom</vt:lpstr>
      <vt:lpstr>1_Showroom</vt:lpstr>
      <vt:lpstr>Today’s Class</vt:lpstr>
      <vt:lpstr>working in a reproducible environment</vt:lpstr>
      <vt:lpstr>PowerPoint Presentation</vt:lpstr>
      <vt:lpstr>the basic idea</vt:lpstr>
      <vt:lpstr>the basic idea</vt:lpstr>
      <vt:lpstr>RStudio projects</vt:lpstr>
      <vt:lpstr>using projects</vt:lpstr>
      <vt:lpstr>how to create a project</vt:lpstr>
      <vt:lpstr>so what’s different?</vt:lpstr>
      <vt:lpstr>so what’s different?</vt:lpstr>
      <vt:lpstr>Set project options</vt:lpstr>
      <vt:lpstr>R Markdown</vt:lpstr>
      <vt:lpstr>What is Markdown?</vt:lpstr>
      <vt:lpstr>using r markdown</vt:lpstr>
      <vt:lpstr>how does it work?</vt:lpstr>
      <vt:lpstr>What Do R Markdown Files Look Like?</vt:lpstr>
      <vt:lpstr>Running code Chunks and Entire R Markdown Files</vt:lpstr>
      <vt:lpstr>PowerPoint Presentation</vt:lpstr>
      <vt:lpstr>R Markdown Cheat Sheet!</vt:lpstr>
      <vt:lpstr>How to: Format Plain Text</vt:lpstr>
      <vt:lpstr>How to: Format Headers</vt:lpstr>
      <vt:lpstr>How to: Links and Images</vt:lpstr>
      <vt:lpstr>Your turn!</vt:lpstr>
      <vt:lpstr>Solution</vt:lpstr>
      <vt:lpstr>Solution</vt:lpstr>
      <vt:lpstr>Solution</vt:lpstr>
      <vt:lpstr>Solution</vt:lpstr>
      <vt:lpstr>How to: Lists</vt:lpstr>
      <vt:lpstr>Your Turn!</vt:lpstr>
      <vt:lpstr>Solution</vt:lpstr>
      <vt:lpstr>Solution</vt:lpstr>
      <vt:lpstr>Solution</vt:lpstr>
      <vt:lpstr>How to: Formulas</vt:lpstr>
      <vt:lpstr>Your Turn!</vt:lpstr>
      <vt:lpstr>Solution</vt:lpstr>
      <vt:lpstr>How to: What Is A Code Chunk?</vt:lpstr>
      <vt:lpstr>How to: Code Chunk Names</vt:lpstr>
      <vt:lpstr>How to: Code Chunk options</vt:lpstr>
      <vt:lpstr>Your Turn!</vt:lpstr>
      <vt:lpstr>Solution</vt:lpstr>
      <vt:lpstr>Solution</vt:lpstr>
      <vt:lpstr>Your turn!</vt:lpstr>
      <vt:lpstr>Solution</vt:lpstr>
      <vt:lpstr>Solution</vt:lpstr>
      <vt:lpstr>Solution</vt:lpstr>
      <vt:lpstr>Your Turn!</vt:lpstr>
      <vt:lpstr>Solution</vt:lpstr>
      <vt:lpstr>yaml</vt:lpstr>
      <vt:lpstr>different outputs</vt:lpstr>
      <vt:lpstr>How to: format data tables</vt:lpstr>
      <vt:lpstr>How to: Cache Results</vt:lpstr>
      <vt:lpstr>PowerPoint Presentation</vt:lpstr>
      <vt:lpstr>R notebook</vt:lpstr>
      <vt:lpstr>why so special?</vt:lpstr>
      <vt:lpstr>demo</vt:lpstr>
      <vt:lpstr>what to remember</vt:lpstr>
      <vt:lpstr>what you should know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in a reproducible environment</dc:title>
  <dc:creator>Justin</dc:creator>
  <cp:lastModifiedBy>Tianhai Zu</cp:lastModifiedBy>
  <cp:revision>42</cp:revision>
  <cp:lastPrinted>2019-03-02T19:08:13Z</cp:lastPrinted>
  <dcterms:modified xsi:type="dcterms:W3CDTF">2020-10-18T15:25:16Z</dcterms:modified>
</cp:coreProperties>
</file>